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
  </p:notesMasterIdLst>
  <p:sldIdLst>
    <p:sldId id="256" r:id="rId2"/>
  </p:sldIdLst>
  <p:sldSz cx="30264100" cy="42799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CFFFE9"/>
    <a:srgbClr val="DF9135"/>
    <a:srgbClr val="4F81BD"/>
    <a:srgbClr val="E6F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inimized">
    <p:restoredLeft sz="15620"/>
    <p:restoredTop sz="94704"/>
  </p:normalViewPr>
  <p:slideViewPr>
    <p:cSldViewPr>
      <p:cViewPr>
        <p:scale>
          <a:sx n="85" d="100"/>
          <a:sy n="85" d="100"/>
        </p:scale>
        <p:origin x="152" y="15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77D1E1A-4DEA-CC41-98E6-C47FA7D3BEBB}" type="datetimeFigureOut">
              <a:rPr lang="en-US" smtClean="0"/>
              <a:t>5/22/24</a:t>
            </a:fld>
            <a:endParaRPr lang="en-US"/>
          </a:p>
        </p:txBody>
      </p:sp>
      <p:sp>
        <p:nvSpPr>
          <p:cNvPr id="4" name="Slide Image Placeholder 3"/>
          <p:cNvSpPr>
            <a:spLocks noGrp="1" noRot="1" noChangeAspect="1"/>
          </p:cNvSpPr>
          <p:nvPr>
            <p:ph type="sldImg" idx="2"/>
          </p:nvPr>
        </p:nvSpPr>
        <p:spPr>
          <a:xfrm>
            <a:off x="2216150" y="685800"/>
            <a:ext cx="24257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1DC6981-8BDE-2442-B713-604DCBD51A89}" type="slidenum">
              <a:rPr lang="en-US" smtClean="0"/>
              <a:t>‹#›</a:t>
            </a:fld>
            <a:endParaRPr lang="en-US"/>
          </a:p>
        </p:txBody>
      </p:sp>
    </p:spTree>
    <p:extLst>
      <p:ext uri="{BB962C8B-B14F-4D97-AF65-F5344CB8AC3E}">
        <p14:creationId xmlns:p14="http://schemas.microsoft.com/office/powerpoint/2010/main" val="4009999944"/>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1DC6981-8BDE-2442-B713-604DCBD51A89}" type="slidenum">
              <a:rPr lang="en-US" smtClean="0"/>
              <a:t>1</a:t>
            </a:fld>
            <a:endParaRPr lang="en-US"/>
          </a:p>
        </p:txBody>
      </p:sp>
    </p:spTree>
    <p:extLst>
      <p:ext uri="{BB962C8B-B14F-4D97-AF65-F5344CB8AC3E}">
        <p14:creationId xmlns:p14="http://schemas.microsoft.com/office/powerpoint/2010/main" val="8651063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5/22/24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5/22/24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5/22/24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5/22/24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5/22/24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5/22/24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5/22/24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5/22/24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5/22/24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5/22/24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5/22/24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5/22/24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JPG"/><Relationship Id="rId13" Type="http://schemas.openxmlformats.org/officeDocument/2006/relationships/image" Target="../media/image11.png"/><Relationship Id="rId18" Type="http://schemas.openxmlformats.org/officeDocument/2006/relationships/image" Target="../media/image16.png"/><Relationship Id="rId3" Type="http://schemas.openxmlformats.org/officeDocument/2006/relationships/image" Target="../media/image1.png"/><Relationship Id="rId21" Type="http://schemas.openxmlformats.org/officeDocument/2006/relationships/image" Target="../media/image19.png"/><Relationship Id="rId7" Type="http://schemas.openxmlformats.org/officeDocument/2006/relationships/image" Target="../media/image5.JPG"/><Relationship Id="rId12" Type="http://schemas.openxmlformats.org/officeDocument/2006/relationships/image" Target="../media/image10.png"/><Relationship Id="rId17" Type="http://schemas.openxmlformats.org/officeDocument/2006/relationships/image" Target="../media/image15.png"/><Relationship Id="rId2" Type="http://schemas.openxmlformats.org/officeDocument/2006/relationships/notesSlide" Target="../notesSlides/notesSlide1.xml"/><Relationship Id="rId16" Type="http://schemas.openxmlformats.org/officeDocument/2006/relationships/image" Target="../media/image14.jpeg"/><Relationship Id="rId20" Type="http://schemas.openxmlformats.org/officeDocument/2006/relationships/image" Target="../media/image18.jp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jpeg"/><Relationship Id="rId15" Type="http://schemas.openxmlformats.org/officeDocument/2006/relationships/image" Target="../media/image13.png"/><Relationship Id="rId10" Type="http://schemas.openxmlformats.org/officeDocument/2006/relationships/image" Target="../media/image8.png"/><Relationship Id="rId19" Type="http://schemas.openxmlformats.org/officeDocument/2006/relationships/image" Target="../media/image17.jpeg"/><Relationship Id="rId4" Type="http://schemas.openxmlformats.org/officeDocument/2006/relationships/image" Target="../media/image2.jpeg"/><Relationship Id="rId9" Type="http://schemas.openxmlformats.org/officeDocument/2006/relationships/image" Target="../media/image7.JPG"/><Relationship Id="rId1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p:nvPr/>
        </p:nvSpPr>
        <p:spPr>
          <a:xfrm>
            <a:off x="0" y="0"/>
            <a:ext cx="30266640" cy="4058984"/>
          </a:xfrm>
          <a:custGeom>
            <a:avLst/>
            <a:gdLst>
              <a:gd name="connsiteX0" fmla="*/ 0 w 30262742"/>
              <a:gd name="connsiteY0" fmla="*/ 0 h 5289080"/>
              <a:gd name="connsiteX1" fmla="*/ 30262742 w 30262742"/>
              <a:gd name="connsiteY1" fmla="*/ 0 h 5289080"/>
              <a:gd name="connsiteX2" fmla="*/ 30262742 w 30262742"/>
              <a:gd name="connsiteY2" fmla="*/ 5289080 h 5289080"/>
              <a:gd name="connsiteX3" fmla="*/ 0 w 30262742"/>
              <a:gd name="connsiteY3" fmla="*/ 5289080 h 5289080"/>
              <a:gd name="connsiteX4" fmla="*/ 0 w 30262742"/>
              <a:gd name="connsiteY4" fmla="*/ 0 h 528908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30262742" h="5289080">
                <a:moveTo>
                  <a:pt x="0" y="0"/>
                </a:moveTo>
                <a:lnTo>
                  <a:pt x="30262742" y="0"/>
                </a:lnTo>
                <a:lnTo>
                  <a:pt x="30262742" y="5289080"/>
                </a:lnTo>
                <a:lnTo>
                  <a:pt x="0" y="5289080"/>
                </a:lnTo>
                <a:lnTo>
                  <a:pt x="0" y="0"/>
                </a:lnTo>
              </a:path>
            </a:pathLst>
          </a:custGeom>
          <a:no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venir" panose="02000503020000020003" pitchFamily="2" charset="0"/>
            </a:endParaRPr>
          </a:p>
        </p:txBody>
      </p:sp>
      <p:sp>
        <p:nvSpPr>
          <p:cNvPr id="2" name="TextBox 1"/>
          <p:cNvSpPr txBox="1"/>
          <p:nvPr/>
        </p:nvSpPr>
        <p:spPr>
          <a:xfrm>
            <a:off x="7558806" y="708949"/>
            <a:ext cx="18043525" cy="3310458"/>
          </a:xfrm>
          <a:prstGeom prst="rect">
            <a:avLst/>
          </a:prstGeom>
          <a:noFill/>
        </p:spPr>
        <p:txBody>
          <a:bodyPr wrap="square" lIns="0" tIns="0" rIns="0" rtlCol="0">
            <a:spAutoFit/>
          </a:bodyPr>
          <a:lstStyle/>
          <a:p>
            <a:pPr algn="ctr">
              <a:lnSpc>
                <a:spcPts val="8400"/>
              </a:lnSpc>
              <a:tabLst>
                <a:tab pos="3644900" algn="l"/>
                <a:tab pos="7785100" algn="l"/>
                <a:tab pos="8255000" algn="l"/>
              </a:tabLst>
            </a:pPr>
            <a:r>
              <a:rPr lang="en-US" altLang="zh-CN" sz="8800" b="1" dirty="0">
                <a:latin typeface="Avenir" panose="02000503020000020003" pitchFamily="2" charset="0"/>
                <a:cs typeface="Arial Black" pitchFamily="18" charset="0"/>
              </a:rPr>
              <a:t>High Threshold </a:t>
            </a:r>
          </a:p>
          <a:p>
            <a:pPr algn="ctr">
              <a:lnSpc>
                <a:spcPts val="8400"/>
              </a:lnSpc>
              <a:tabLst>
                <a:tab pos="3644900" algn="l"/>
                <a:tab pos="7785100" algn="l"/>
                <a:tab pos="8255000" algn="l"/>
              </a:tabLst>
            </a:pPr>
            <a:r>
              <a:rPr lang="en-US" altLang="zh-CN" sz="8800" b="1" dirty="0">
                <a:latin typeface="Avenir" panose="02000503020000020003" pitchFamily="2" charset="0"/>
                <a:cs typeface="Arial Black" pitchFamily="18" charset="0"/>
              </a:rPr>
              <a:t>Cherenkov Counter </a:t>
            </a:r>
            <a:r>
              <a:rPr lang="en-US" altLang="zh-CN" sz="8800" b="1" dirty="0">
                <a:latin typeface="Avenir" panose="02000503020000020003" pitchFamily="2" charset="0"/>
                <a:cs typeface="Arial Black" pitchFamily="18" charset="0"/>
              </a:rPr>
              <a:t>(HTCC)</a:t>
            </a:r>
          </a:p>
          <a:p>
            <a:pPr algn="ctr">
              <a:lnSpc>
                <a:spcPts val="8400"/>
              </a:lnSpc>
              <a:tabLst>
                <a:tab pos="3644900" algn="l"/>
                <a:tab pos="7785100" algn="l"/>
                <a:tab pos="8255000" algn="l"/>
              </a:tabLst>
            </a:pPr>
            <a:r>
              <a:rPr lang="en-US" altLang="zh-CN" sz="8000" dirty="0">
                <a:latin typeface="Avenir" panose="02000503020000020003" pitchFamily="2" charset="0"/>
                <a:cs typeface="Calibri" panose="020F0502020204030204" pitchFamily="34" charset="0"/>
              </a:rPr>
              <a:t> </a:t>
            </a:r>
            <a:r>
              <a:rPr lang="en-US" altLang="zh-CN" sz="4000" b="1" dirty="0">
                <a:latin typeface="Avenir" panose="02000503020000020003" pitchFamily="2" charset="0"/>
                <a:cs typeface="Calibri" panose="020F0502020204030204" pitchFamily="34" charset="0"/>
              </a:rPr>
              <a:t>Thomas</a:t>
            </a:r>
            <a:r>
              <a:rPr lang="en-US" altLang="zh-CN" sz="4000" dirty="0">
                <a:latin typeface="Avenir" panose="02000503020000020003" pitchFamily="2" charset="0"/>
                <a:cs typeface="Calibri" panose="020F0502020204030204" pitchFamily="34" charset="0"/>
              </a:rPr>
              <a:t> </a:t>
            </a:r>
            <a:r>
              <a:rPr lang="en-US" altLang="zh-CN" sz="4000" b="1" dirty="0">
                <a:latin typeface="Avenir" panose="02000503020000020003" pitchFamily="2" charset="0"/>
                <a:cs typeface="Calibri" panose="020F0502020204030204" pitchFamily="34" charset="0"/>
              </a:rPr>
              <a:t>Jefferson</a:t>
            </a:r>
            <a:r>
              <a:rPr lang="en-US" altLang="zh-CN" sz="4000" dirty="0">
                <a:latin typeface="Avenir" panose="02000503020000020003" pitchFamily="2" charset="0"/>
                <a:cs typeface="Calibri" panose="020F0502020204030204" pitchFamily="34" charset="0"/>
              </a:rPr>
              <a:t> </a:t>
            </a:r>
            <a:r>
              <a:rPr lang="en-US" altLang="zh-CN" sz="4000" b="1" dirty="0">
                <a:latin typeface="Avenir" panose="02000503020000020003" pitchFamily="2" charset="0"/>
                <a:cs typeface="Calibri" panose="020F0502020204030204" pitchFamily="34" charset="0"/>
              </a:rPr>
              <a:t>National</a:t>
            </a:r>
            <a:r>
              <a:rPr lang="en-US" altLang="zh-CN" sz="4000" dirty="0">
                <a:latin typeface="Avenir" panose="02000503020000020003" pitchFamily="2" charset="0"/>
                <a:cs typeface="Calibri" panose="020F0502020204030204" pitchFamily="34" charset="0"/>
              </a:rPr>
              <a:t> </a:t>
            </a:r>
            <a:r>
              <a:rPr lang="en-US" altLang="zh-CN" sz="4000" b="1" dirty="0">
                <a:latin typeface="Avenir" panose="02000503020000020003" pitchFamily="2" charset="0"/>
                <a:cs typeface="Calibri" panose="020F0502020204030204" pitchFamily="34" charset="0"/>
              </a:rPr>
              <a:t>Accelerator</a:t>
            </a:r>
            <a:r>
              <a:rPr lang="en-US" altLang="zh-CN" sz="4000" dirty="0">
                <a:latin typeface="Avenir" panose="02000503020000020003" pitchFamily="2" charset="0"/>
                <a:cs typeface="Calibri" panose="020F0502020204030204" pitchFamily="34" charset="0"/>
              </a:rPr>
              <a:t> </a:t>
            </a:r>
            <a:r>
              <a:rPr lang="en-US" altLang="zh-CN" sz="4000" b="1" dirty="0">
                <a:latin typeface="Avenir" panose="02000503020000020003" pitchFamily="2" charset="0"/>
                <a:cs typeface="Calibri" panose="020F0502020204030204" pitchFamily="34" charset="0"/>
              </a:rPr>
              <a:t>Facility</a:t>
            </a:r>
          </a:p>
        </p:txBody>
      </p:sp>
      <p:pic>
        <p:nvPicPr>
          <p:cNvPr id="37" name="Picture 36">
            <a:extLst>
              <a:ext uri="{FF2B5EF4-FFF2-40B4-BE49-F238E27FC236}">
                <a16:creationId xmlns:a16="http://schemas.microsoft.com/office/drawing/2014/main" id="{654E0FDA-637E-294B-89F9-6089E9B3ADC6}"/>
              </a:ext>
            </a:extLst>
          </p:cNvPr>
          <p:cNvPicPr>
            <a:picLocks noChangeAspect="1"/>
          </p:cNvPicPr>
          <p:nvPr/>
        </p:nvPicPr>
        <p:blipFill rotWithShape="1">
          <a:blip r:embed="rId3">
            <a:extLst>
              <a:ext uri="{28A0092B-C50C-407E-A947-70E740481C1C}">
                <a14:useLocalDpi xmlns:a14="http://schemas.microsoft.com/office/drawing/2010/main" val="0"/>
              </a:ext>
            </a:extLst>
          </a:blip>
          <a:srcRect l="2992" t="5571" r="4021" b="5819"/>
          <a:stretch/>
        </p:blipFill>
        <p:spPr>
          <a:xfrm>
            <a:off x="25617149" y="373490"/>
            <a:ext cx="4419600" cy="3294475"/>
          </a:xfrm>
          <a:prstGeom prst="rect">
            <a:avLst/>
          </a:prstGeom>
        </p:spPr>
      </p:pic>
      <p:grpSp>
        <p:nvGrpSpPr>
          <p:cNvPr id="40" name="Group 39">
            <a:extLst>
              <a:ext uri="{FF2B5EF4-FFF2-40B4-BE49-F238E27FC236}">
                <a16:creationId xmlns:a16="http://schemas.microsoft.com/office/drawing/2014/main" id="{DC022F08-7E89-6344-BF04-A2060CFD3E5C}"/>
              </a:ext>
            </a:extLst>
          </p:cNvPr>
          <p:cNvGrpSpPr/>
          <p:nvPr/>
        </p:nvGrpSpPr>
        <p:grpSpPr>
          <a:xfrm>
            <a:off x="171000" y="4345247"/>
            <a:ext cx="13970450" cy="11609869"/>
            <a:chOff x="273050" y="4880131"/>
            <a:chExt cx="9317958" cy="11609869"/>
          </a:xfrm>
        </p:grpSpPr>
        <p:sp>
          <p:nvSpPr>
            <p:cNvPr id="11" name="Freeform 3"/>
            <p:cNvSpPr/>
            <p:nvPr/>
          </p:nvSpPr>
          <p:spPr>
            <a:xfrm>
              <a:off x="273050" y="4880131"/>
              <a:ext cx="9317958" cy="629996"/>
            </a:xfrm>
            <a:custGeom>
              <a:avLst/>
              <a:gdLst>
                <a:gd name="connsiteX0" fmla="*/ 0 w 9317958"/>
                <a:gd name="connsiteY0" fmla="*/ 0 h 629996"/>
                <a:gd name="connsiteX1" fmla="*/ 9317958 w 9317958"/>
                <a:gd name="connsiteY1" fmla="*/ 0 h 629996"/>
                <a:gd name="connsiteX2" fmla="*/ 9317958 w 9317958"/>
                <a:gd name="connsiteY2" fmla="*/ 629996 h 629996"/>
                <a:gd name="connsiteX3" fmla="*/ 0 w 9317958"/>
                <a:gd name="connsiteY3" fmla="*/ 629996 h 629996"/>
                <a:gd name="connsiteX4" fmla="*/ 0 w 9317958"/>
                <a:gd name="connsiteY4" fmla="*/ 0 h 62999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317958" h="629996">
                  <a:moveTo>
                    <a:pt x="0" y="0"/>
                  </a:moveTo>
                  <a:lnTo>
                    <a:pt x="9317958" y="0"/>
                  </a:lnTo>
                  <a:lnTo>
                    <a:pt x="9317958" y="629996"/>
                  </a:lnTo>
                  <a:lnTo>
                    <a:pt x="0" y="629996"/>
                  </a:lnTo>
                  <a:lnTo>
                    <a:pt x="0" y="0"/>
                  </a:lnTo>
                </a:path>
              </a:pathLst>
            </a:cu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0800000" scaled="1"/>
              <a:tileRect/>
            </a:gra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latin typeface="Avenir" panose="02000503020000020003" pitchFamily="2" charset="0"/>
                </a:rPr>
                <a:t>What is it?</a:t>
              </a:r>
              <a:endParaRPr lang="zh-CN" altLang="en-US" sz="3600" b="1" dirty="0">
                <a:latin typeface="Avenir" panose="02000503020000020003" pitchFamily="2" charset="0"/>
              </a:endParaRPr>
            </a:p>
          </p:txBody>
        </p:sp>
        <p:sp>
          <p:nvSpPr>
            <p:cNvPr id="38" name="Rectangle 37">
              <a:extLst>
                <a:ext uri="{FF2B5EF4-FFF2-40B4-BE49-F238E27FC236}">
                  <a16:creationId xmlns:a16="http://schemas.microsoft.com/office/drawing/2014/main" id="{98E66545-D881-714C-8E21-47455B84C62A}"/>
                </a:ext>
              </a:extLst>
            </p:cNvPr>
            <p:cNvSpPr/>
            <p:nvPr/>
          </p:nvSpPr>
          <p:spPr>
            <a:xfrm>
              <a:off x="273050" y="5626099"/>
              <a:ext cx="9317958" cy="10863901"/>
            </a:xfrm>
            <a:prstGeom prst="rect">
              <a:avLst/>
            </a:prstGeom>
            <a:gradFill flip="none" rotWithShape="1">
              <a:gsLst>
                <a:gs pos="0">
                  <a:schemeClr val="bg1"/>
                </a:gs>
                <a:gs pos="100000">
                  <a:srgbClr val="E6FCFF"/>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venir" panose="02000503020000020003" pitchFamily="2" charset="0"/>
              </a:endParaRPr>
            </a:p>
          </p:txBody>
        </p:sp>
      </p:grpSp>
      <p:grpSp>
        <p:nvGrpSpPr>
          <p:cNvPr id="72" name="Group 71">
            <a:extLst>
              <a:ext uri="{FF2B5EF4-FFF2-40B4-BE49-F238E27FC236}">
                <a16:creationId xmlns:a16="http://schemas.microsoft.com/office/drawing/2014/main" id="{7B82FF5F-D340-F847-9487-A645E29D3420}"/>
              </a:ext>
            </a:extLst>
          </p:cNvPr>
          <p:cNvGrpSpPr/>
          <p:nvPr/>
        </p:nvGrpSpPr>
        <p:grpSpPr>
          <a:xfrm>
            <a:off x="171000" y="16201132"/>
            <a:ext cx="13970450" cy="4022569"/>
            <a:chOff x="273050" y="4880131"/>
            <a:chExt cx="9317958" cy="4022569"/>
          </a:xfrm>
        </p:grpSpPr>
        <p:sp>
          <p:nvSpPr>
            <p:cNvPr id="73" name="Freeform 3">
              <a:extLst>
                <a:ext uri="{FF2B5EF4-FFF2-40B4-BE49-F238E27FC236}">
                  <a16:creationId xmlns:a16="http://schemas.microsoft.com/office/drawing/2014/main" id="{4BF032A1-B97F-5741-AB4C-DB8369EE3C3C}"/>
                </a:ext>
              </a:extLst>
            </p:cNvPr>
            <p:cNvSpPr/>
            <p:nvPr/>
          </p:nvSpPr>
          <p:spPr>
            <a:xfrm>
              <a:off x="273050" y="4880131"/>
              <a:ext cx="9317958" cy="629996"/>
            </a:xfrm>
            <a:custGeom>
              <a:avLst/>
              <a:gdLst>
                <a:gd name="connsiteX0" fmla="*/ 0 w 9317958"/>
                <a:gd name="connsiteY0" fmla="*/ 0 h 629996"/>
                <a:gd name="connsiteX1" fmla="*/ 9317958 w 9317958"/>
                <a:gd name="connsiteY1" fmla="*/ 0 h 629996"/>
                <a:gd name="connsiteX2" fmla="*/ 9317958 w 9317958"/>
                <a:gd name="connsiteY2" fmla="*/ 629996 h 629996"/>
                <a:gd name="connsiteX3" fmla="*/ 0 w 9317958"/>
                <a:gd name="connsiteY3" fmla="*/ 629996 h 629996"/>
                <a:gd name="connsiteX4" fmla="*/ 0 w 9317958"/>
                <a:gd name="connsiteY4" fmla="*/ 0 h 62999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317958" h="629996">
                  <a:moveTo>
                    <a:pt x="0" y="0"/>
                  </a:moveTo>
                  <a:lnTo>
                    <a:pt x="9317958" y="0"/>
                  </a:lnTo>
                  <a:lnTo>
                    <a:pt x="9317958" y="629996"/>
                  </a:lnTo>
                  <a:lnTo>
                    <a:pt x="0" y="629996"/>
                  </a:lnTo>
                  <a:lnTo>
                    <a:pt x="0" y="0"/>
                  </a:lnTo>
                </a:path>
              </a:pathLst>
            </a:cu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0800000" scaled="1"/>
              <a:tileRect/>
            </a:gra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latin typeface="Avenir" panose="02000503020000020003" pitchFamily="2" charset="0"/>
                </a:rPr>
                <a:t>Tech Specs</a:t>
              </a:r>
              <a:endParaRPr lang="zh-CN" altLang="en-US" sz="3600" b="1" dirty="0">
                <a:latin typeface="Avenir" panose="02000503020000020003" pitchFamily="2" charset="0"/>
              </a:endParaRPr>
            </a:p>
          </p:txBody>
        </p:sp>
        <p:sp>
          <p:nvSpPr>
            <p:cNvPr id="74" name="Rectangle 73">
              <a:extLst>
                <a:ext uri="{FF2B5EF4-FFF2-40B4-BE49-F238E27FC236}">
                  <a16:creationId xmlns:a16="http://schemas.microsoft.com/office/drawing/2014/main" id="{C0DBACD3-5CC0-A146-BC83-7E1D252E4FAC}"/>
                </a:ext>
              </a:extLst>
            </p:cNvPr>
            <p:cNvSpPr/>
            <p:nvPr/>
          </p:nvSpPr>
          <p:spPr>
            <a:xfrm>
              <a:off x="273050" y="5626100"/>
              <a:ext cx="9317958" cy="3276600"/>
            </a:xfrm>
            <a:prstGeom prst="rect">
              <a:avLst/>
            </a:prstGeom>
            <a:gradFill flip="none" rotWithShape="1">
              <a:gsLst>
                <a:gs pos="0">
                  <a:schemeClr val="bg1"/>
                </a:gs>
                <a:gs pos="100000">
                  <a:srgbClr val="E6FCFF"/>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Avenir" panose="02000503020000020003" pitchFamily="2" charset="0"/>
              </a:endParaRPr>
            </a:p>
          </p:txBody>
        </p:sp>
      </p:grpSp>
      <p:grpSp>
        <p:nvGrpSpPr>
          <p:cNvPr id="75" name="Group 74">
            <a:extLst>
              <a:ext uri="{FF2B5EF4-FFF2-40B4-BE49-F238E27FC236}">
                <a16:creationId xmlns:a16="http://schemas.microsoft.com/office/drawing/2014/main" id="{CFC8A5E8-9FE3-CC4D-8F10-2355B84AC266}"/>
              </a:ext>
            </a:extLst>
          </p:cNvPr>
          <p:cNvGrpSpPr/>
          <p:nvPr/>
        </p:nvGrpSpPr>
        <p:grpSpPr>
          <a:xfrm>
            <a:off x="14536368" y="4345247"/>
            <a:ext cx="15596711" cy="15878454"/>
            <a:chOff x="265916" y="4880131"/>
            <a:chExt cx="9325092" cy="15878454"/>
          </a:xfrm>
        </p:grpSpPr>
        <p:sp>
          <p:nvSpPr>
            <p:cNvPr id="76" name="Freeform 3">
              <a:extLst>
                <a:ext uri="{FF2B5EF4-FFF2-40B4-BE49-F238E27FC236}">
                  <a16:creationId xmlns:a16="http://schemas.microsoft.com/office/drawing/2014/main" id="{8A9A152D-EE33-7C40-B60D-E35506F1BA8F}"/>
                </a:ext>
              </a:extLst>
            </p:cNvPr>
            <p:cNvSpPr/>
            <p:nvPr/>
          </p:nvSpPr>
          <p:spPr>
            <a:xfrm>
              <a:off x="265916" y="4880131"/>
              <a:ext cx="9317958" cy="629996"/>
            </a:xfrm>
            <a:custGeom>
              <a:avLst/>
              <a:gdLst>
                <a:gd name="connsiteX0" fmla="*/ 0 w 9317958"/>
                <a:gd name="connsiteY0" fmla="*/ 0 h 629996"/>
                <a:gd name="connsiteX1" fmla="*/ 9317958 w 9317958"/>
                <a:gd name="connsiteY1" fmla="*/ 0 h 629996"/>
                <a:gd name="connsiteX2" fmla="*/ 9317958 w 9317958"/>
                <a:gd name="connsiteY2" fmla="*/ 629996 h 629996"/>
                <a:gd name="connsiteX3" fmla="*/ 0 w 9317958"/>
                <a:gd name="connsiteY3" fmla="*/ 629996 h 629996"/>
                <a:gd name="connsiteX4" fmla="*/ 0 w 9317958"/>
                <a:gd name="connsiteY4" fmla="*/ 0 h 62999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317958" h="629996">
                  <a:moveTo>
                    <a:pt x="0" y="0"/>
                  </a:moveTo>
                  <a:lnTo>
                    <a:pt x="9317958" y="0"/>
                  </a:lnTo>
                  <a:lnTo>
                    <a:pt x="9317958" y="629996"/>
                  </a:lnTo>
                  <a:lnTo>
                    <a:pt x="0" y="629996"/>
                  </a:lnTo>
                  <a:lnTo>
                    <a:pt x="0" y="0"/>
                  </a:lnTo>
                </a:path>
              </a:pathLst>
            </a:cu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0800000" scaled="1"/>
              <a:tileRect/>
            </a:gra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latin typeface="Avenir" panose="02000503020000020003" pitchFamily="2" charset="0"/>
                </a:rPr>
                <a:t>HTCC In Action</a:t>
              </a:r>
              <a:endParaRPr lang="zh-CN" altLang="en-US" sz="3600" b="1" dirty="0">
                <a:latin typeface="Avenir" panose="02000503020000020003" pitchFamily="2" charset="0"/>
              </a:endParaRPr>
            </a:p>
          </p:txBody>
        </p:sp>
        <p:sp>
          <p:nvSpPr>
            <p:cNvPr id="77" name="Rectangle 76">
              <a:extLst>
                <a:ext uri="{FF2B5EF4-FFF2-40B4-BE49-F238E27FC236}">
                  <a16:creationId xmlns:a16="http://schemas.microsoft.com/office/drawing/2014/main" id="{8523CCBE-903C-5743-AA1C-B9E021498E26}"/>
                </a:ext>
              </a:extLst>
            </p:cNvPr>
            <p:cNvSpPr/>
            <p:nvPr/>
          </p:nvSpPr>
          <p:spPr>
            <a:xfrm>
              <a:off x="273050" y="5626099"/>
              <a:ext cx="9317958" cy="15132486"/>
            </a:xfrm>
            <a:prstGeom prst="rect">
              <a:avLst/>
            </a:prstGeom>
            <a:gradFill flip="none" rotWithShape="1">
              <a:gsLst>
                <a:gs pos="0">
                  <a:schemeClr val="bg1"/>
                </a:gs>
                <a:gs pos="100000">
                  <a:srgbClr val="E6FCFF"/>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panose="02000503020000020003" pitchFamily="2" charset="0"/>
              </a:endParaRPr>
            </a:p>
          </p:txBody>
        </p:sp>
      </p:grpSp>
      <p:grpSp>
        <p:nvGrpSpPr>
          <p:cNvPr id="78" name="Group 77">
            <a:extLst>
              <a:ext uri="{FF2B5EF4-FFF2-40B4-BE49-F238E27FC236}">
                <a16:creationId xmlns:a16="http://schemas.microsoft.com/office/drawing/2014/main" id="{E85B806C-2204-AB42-A545-7279213779B8}"/>
              </a:ext>
            </a:extLst>
          </p:cNvPr>
          <p:cNvGrpSpPr/>
          <p:nvPr/>
        </p:nvGrpSpPr>
        <p:grpSpPr>
          <a:xfrm>
            <a:off x="23666450" y="39990801"/>
            <a:ext cx="6466629" cy="2669976"/>
            <a:chOff x="273050" y="5171109"/>
            <a:chExt cx="9317958" cy="3731589"/>
          </a:xfrm>
        </p:grpSpPr>
        <p:sp>
          <p:nvSpPr>
            <p:cNvPr id="79" name="Freeform 3">
              <a:extLst>
                <a:ext uri="{FF2B5EF4-FFF2-40B4-BE49-F238E27FC236}">
                  <a16:creationId xmlns:a16="http://schemas.microsoft.com/office/drawing/2014/main" id="{62184687-BC39-FF40-96EF-E6D790D71A6C}"/>
                </a:ext>
              </a:extLst>
            </p:cNvPr>
            <p:cNvSpPr/>
            <p:nvPr/>
          </p:nvSpPr>
          <p:spPr>
            <a:xfrm>
              <a:off x="273050" y="5171109"/>
              <a:ext cx="9317958" cy="840987"/>
            </a:xfrm>
            <a:custGeom>
              <a:avLst/>
              <a:gdLst>
                <a:gd name="connsiteX0" fmla="*/ 0 w 9317958"/>
                <a:gd name="connsiteY0" fmla="*/ 0 h 629996"/>
                <a:gd name="connsiteX1" fmla="*/ 9317958 w 9317958"/>
                <a:gd name="connsiteY1" fmla="*/ 0 h 629996"/>
                <a:gd name="connsiteX2" fmla="*/ 9317958 w 9317958"/>
                <a:gd name="connsiteY2" fmla="*/ 629996 h 629996"/>
                <a:gd name="connsiteX3" fmla="*/ 0 w 9317958"/>
                <a:gd name="connsiteY3" fmla="*/ 629996 h 629996"/>
                <a:gd name="connsiteX4" fmla="*/ 0 w 9317958"/>
                <a:gd name="connsiteY4" fmla="*/ 0 h 62999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317958" h="629996">
                  <a:moveTo>
                    <a:pt x="0" y="0"/>
                  </a:moveTo>
                  <a:lnTo>
                    <a:pt x="9317958" y="0"/>
                  </a:lnTo>
                  <a:lnTo>
                    <a:pt x="9317958" y="629996"/>
                  </a:lnTo>
                  <a:lnTo>
                    <a:pt x="0" y="629996"/>
                  </a:lnTo>
                  <a:lnTo>
                    <a:pt x="0" y="0"/>
                  </a:lnTo>
                </a:path>
              </a:pathLst>
            </a:cu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0800000" scaled="1"/>
              <a:tileRect/>
            </a:gra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latin typeface="Avenir" panose="02000503020000020003" pitchFamily="2" charset="0"/>
                </a:rPr>
                <a:t>Contributing Institutions</a:t>
              </a:r>
              <a:endParaRPr lang="zh-CN" altLang="en-US" sz="3600" b="1" dirty="0">
                <a:latin typeface="Avenir" panose="02000503020000020003" pitchFamily="2" charset="0"/>
              </a:endParaRPr>
            </a:p>
          </p:txBody>
        </p:sp>
        <p:sp>
          <p:nvSpPr>
            <p:cNvPr id="80" name="Rectangle 79">
              <a:extLst>
                <a:ext uri="{FF2B5EF4-FFF2-40B4-BE49-F238E27FC236}">
                  <a16:creationId xmlns:a16="http://schemas.microsoft.com/office/drawing/2014/main" id="{782D6FF9-7AE5-8244-867C-7E3F25D5E396}"/>
                </a:ext>
              </a:extLst>
            </p:cNvPr>
            <p:cNvSpPr/>
            <p:nvPr/>
          </p:nvSpPr>
          <p:spPr>
            <a:xfrm>
              <a:off x="273050" y="6154784"/>
              <a:ext cx="9317958" cy="2747914"/>
            </a:xfrm>
            <a:prstGeom prst="rect">
              <a:avLst/>
            </a:prstGeom>
            <a:gradFill flip="none" rotWithShape="1">
              <a:gsLst>
                <a:gs pos="0">
                  <a:schemeClr val="bg1"/>
                </a:gs>
                <a:gs pos="100000">
                  <a:srgbClr val="E6FCFF"/>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lIns="274320" rtlCol="0" anchor="ctr"/>
            <a:lstStyle/>
            <a:p>
              <a:pPr marL="342900" indent="-342900">
                <a:buFont typeface="Arial" panose="020B0604020202020204" pitchFamily="34" charset="0"/>
                <a:buChar char="•"/>
              </a:pPr>
              <a:r>
                <a:rPr lang="en-US" sz="2400">
                  <a:solidFill>
                    <a:schemeClr val="tx1"/>
                  </a:solidFill>
                  <a:latin typeface="Avenir" panose="02000503020000020003" pitchFamily="2" charset="0"/>
                </a:rPr>
                <a:t>Jefferson Lab, </a:t>
              </a:r>
              <a:r>
                <a:rPr lang="en-US" sz="2400" dirty="0">
                  <a:solidFill>
                    <a:schemeClr val="tx1"/>
                  </a:solidFill>
                  <a:latin typeface="Avenir" panose="02000503020000020003" pitchFamily="2" charset="0"/>
                </a:rPr>
                <a:t>Newport News, VA, USA</a:t>
              </a:r>
            </a:p>
          </p:txBody>
        </p:sp>
      </p:grpSp>
      <p:pic>
        <p:nvPicPr>
          <p:cNvPr id="42" name="Picture 41">
            <a:extLst>
              <a:ext uri="{FF2B5EF4-FFF2-40B4-BE49-F238E27FC236}">
                <a16:creationId xmlns:a16="http://schemas.microsoft.com/office/drawing/2014/main" id="{796AA463-3908-CB48-8C2A-F811B012EE1A}"/>
              </a:ext>
            </a:extLst>
          </p:cNvPr>
          <p:cNvPicPr>
            <a:picLocks noChangeAspect="1"/>
          </p:cNvPicPr>
          <p:nvPr/>
        </p:nvPicPr>
        <p:blipFill rotWithShape="1">
          <a:blip r:embed="rId4">
            <a:extLst>
              <a:ext uri="{28A0092B-C50C-407E-A947-70E740481C1C}">
                <a14:useLocalDpi xmlns:a14="http://schemas.microsoft.com/office/drawing/2010/main" val="0"/>
              </a:ext>
            </a:extLst>
          </a:blip>
          <a:srcRect b="8088"/>
          <a:stretch/>
        </p:blipFill>
        <p:spPr>
          <a:xfrm>
            <a:off x="16046450" y="31686503"/>
            <a:ext cx="7530816" cy="10281777"/>
          </a:xfrm>
          <a:prstGeom prst="rect">
            <a:avLst/>
          </a:prstGeom>
        </p:spPr>
      </p:pic>
      <p:sp>
        <p:nvSpPr>
          <p:cNvPr id="49" name="TextBox 48">
            <a:extLst>
              <a:ext uri="{FF2B5EF4-FFF2-40B4-BE49-F238E27FC236}">
                <a16:creationId xmlns:a16="http://schemas.microsoft.com/office/drawing/2014/main" id="{8B1F8FAE-8D11-AB4A-B966-6014A0C7D1D7}"/>
              </a:ext>
            </a:extLst>
          </p:cNvPr>
          <p:cNvSpPr txBox="1"/>
          <p:nvPr/>
        </p:nvSpPr>
        <p:spPr>
          <a:xfrm>
            <a:off x="145824" y="41440102"/>
            <a:ext cx="7017884" cy="1246495"/>
          </a:xfrm>
          <a:prstGeom prst="rect">
            <a:avLst/>
          </a:prstGeom>
          <a:noFill/>
          <a:ln>
            <a:solidFill>
              <a:schemeClr val="accent1">
                <a:shade val="50000"/>
              </a:schemeClr>
            </a:solidFill>
          </a:ln>
        </p:spPr>
        <p:txBody>
          <a:bodyPr wrap="square" tIns="91440" rtlCol="0">
            <a:spAutoFit/>
          </a:bodyPr>
          <a:lstStyle/>
          <a:p>
            <a:pPr algn="just"/>
            <a:r>
              <a:rPr lang="en-US" dirty="0">
                <a:latin typeface="Avenir" panose="02000503020000020003" pitchFamily="2" charset="0"/>
              </a:rPr>
              <a:t>Will it fit? The HTCC being (oh so carefully!) transported in Hall-B. </a:t>
            </a:r>
          </a:p>
          <a:p>
            <a:pPr algn="just"/>
            <a:r>
              <a:rPr lang="en-US" dirty="0">
                <a:latin typeface="Avenir" panose="02000503020000020003" pitchFamily="2" charset="0"/>
              </a:rPr>
              <a:t>PS: yes it fit, </a:t>
            </a:r>
            <a:r>
              <a:rPr lang="en-US" dirty="0" err="1">
                <a:latin typeface="Avenir" panose="02000503020000020003" pitchFamily="2" charset="0"/>
              </a:rPr>
              <a:t>JLab</a:t>
            </a:r>
            <a:r>
              <a:rPr lang="en-US" dirty="0">
                <a:latin typeface="Avenir" panose="02000503020000020003" pitchFamily="2" charset="0"/>
              </a:rPr>
              <a:t> engineers and techs made sure of it during the design of the detector and transportation tool. But it was close... The clearance was only half an inch at the doors</a:t>
            </a:r>
          </a:p>
        </p:txBody>
      </p:sp>
      <p:sp>
        <p:nvSpPr>
          <p:cNvPr id="87" name="TextBox 86">
            <a:extLst>
              <a:ext uri="{FF2B5EF4-FFF2-40B4-BE49-F238E27FC236}">
                <a16:creationId xmlns:a16="http://schemas.microsoft.com/office/drawing/2014/main" id="{A81454B8-8C6F-D14F-AF7C-BE03F0144BB2}"/>
              </a:ext>
            </a:extLst>
          </p:cNvPr>
          <p:cNvSpPr txBox="1"/>
          <p:nvPr/>
        </p:nvSpPr>
        <p:spPr>
          <a:xfrm>
            <a:off x="7270569" y="41994100"/>
            <a:ext cx="8686696" cy="692497"/>
          </a:xfrm>
          <a:prstGeom prst="rect">
            <a:avLst/>
          </a:prstGeom>
          <a:noFill/>
          <a:ln>
            <a:solidFill>
              <a:schemeClr val="accent1">
                <a:shade val="50000"/>
              </a:schemeClr>
            </a:solidFill>
          </a:ln>
        </p:spPr>
        <p:txBody>
          <a:bodyPr wrap="square" tIns="91440" rtlCol="0">
            <a:spAutoFit/>
          </a:bodyPr>
          <a:lstStyle/>
          <a:p>
            <a:pPr algn="ctr"/>
            <a:r>
              <a:rPr lang="en-US" dirty="0">
                <a:latin typeface="Avenir" panose="02000503020000020003" pitchFamily="2" charset="0"/>
              </a:rPr>
              <a:t>The HTCC was the last detector to be placed in Hall-B. Here (2017) it is ready to take data.</a:t>
            </a:r>
          </a:p>
        </p:txBody>
      </p:sp>
      <p:sp>
        <p:nvSpPr>
          <p:cNvPr id="90" name="TextBox 89">
            <a:extLst>
              <a:ext uri="{FF2B5EF4-FFF2-40B4-BE49-F238E27FC236}">
                <a16:creationId xmlns:a16="http://schemas.microsoft.com/office/drawing/2014/main" id="{3517D0A5-A2B0-9346-B39C-38286A1FDDCC}"/>
              </a:ext>
            </a:extLst>
          </p:cNvPr>
          <p:cNvSpPr txBox="1"/>
          <p:nvPr/>
        </p:nvSpPr>
        <p:spPr>
          <a:xfrm>
            <a:off x="23771314" y="37706300"/>
            <a:ext cx="6347072" cy="2169825"/>
          </a:xfrm>
          <a:prstGeom prst="rect">
            <a:avLst/>
          </a:prstGeom>
          <a:noFill/>
          <a:ln>
            <a:solidFill>
              <a:schemeClr val="accent1">
                <a:shade val="50000"/>
              </a:schemeClr>
            </a:solidFill>
          </a:ln>
        </p:spPr>
        <p:txBody>
          <a:bodyPr wrap="square" tIns="182880" rtlCol="0">
            <a:spAutoFit/>
          </a:bodyPr>
          <a:lstStyle/>
          <a:p>
            <a:pPr algn="just"/>
            <a:r>
              <a:rPr lang="en-US" dirty="0">
                <a:latin typeface="Avenir" panose="02000503020000020003" pitchFamily="2" charset="0"/>
              </a:rPr>
              <a:t>Computer simulation of the photon position hits on the face of the photo-sensor. If all photons came from one single point (the target) they would be focused on the center of the sensor. In reality they are produced along the track of the electron. The simulation results showed the perfect placement of the sensors so they can capture the maximum amount of light.</a:t>
            </a:r>
          </a:p>
        </p:txBody>
      </p:sp>
      <p:grpSp>
        <p:nvGrpSpPr>
          <p:cNvPr id="91" name="Group 90">
            <a:extLst>
              <a:ext uri="{FF2B5EF4-FFF2-40B4-BE49-F238E27FC236}">
                <a16:creationId xmlns:a16="http://schemas.microsoft.com/office/drawing/2014/main" id="{75E1649E-4D1F-8C40-9A74-FFE1DE45F88E}"/>
              </a:ext>
            </a:extLst>
          </p:cNvPr>
          <p:cNvGrpSpPr/>
          <p:nvPr/>
        </p:nvGrpSpPr>
        <p:grpSpPr>
          <a:xfrm>
            <a:off x="145824" y="20485100"/>
            <a:ext cx="24721292" cy="10989151"/>
            <a:chOff x="240400" y="4880131"/>
            <a:chExt cx="32060199" cy="10989151"/>
          </a:xfrm>
        </p:grpSpPr>
        <p:sp>
          <p:nvSpPr>
            <p:cNvPr id="92" name="Freeform 3">
              <a:extLst>
                <a:ext uri="{FF2B5EF4-FFF2-40B4-BE49-F238E27FC236}">
                  <a16:creationId xmlns:a16="http://schemas.microsoft.com/office/drawing/2014/main" id="{C035300C-3CC1-B041-B172-1E2ED75289BA}"/>
                </a:ext>
              </a:extLst>
            </p:cNvPr>
            <p:cNvSpPr/>
            <p:nvPr/>
          </p:nvSpPr>
          <p:spPr>
            <a:xfrm>
              <a:off x="240400" y="4880131"/>
              <a:ext cx="32060199" cy="629996"/>
            </a:xfrm>
            <a:custGeom>
              <a:avLst/>
              <a:gdLst>
                <a:gd name="connsiteX0" fmla="*/ 0 w 9317958"/>
                <a:gd name="connsiteY0" fmla="*/ 0 h 629996"/>
                <a:gd name="connsiteX1" fmla="*/ 9317958 w 9317958"/>
                <a:gd name="connsiteY1" fmla="*/ 0 h 629996"/>
                <a:gd name="connsiteX2" fmla="*/ 9317958 w 9317958"/>
                <a:gd name="connsiteY2" fmla="*/ 629996 h 629996"/>
                <a:gd name="connsiteX3" fmla="*/ 0 w 9317958"/>
                <a:gd name="connsiteY3" fmla="*/ 629996 h 629996"/>
                <a:gd name="connsiteX4" fmla="*/ 0 w 9317958"/>
                <a:gd name="connsiteY4" fmla="*/ 0 h 62999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317958" h="629996">
                  <a:moveTo>
                    <a:pt x="0" y="0"/>
                  </a:moveTo>
                  <a:lnTo>
                    <a:pt x="9317958" y="0"/>
                  </a:lnTo>
                  <a:lnTo>
                    <a:pt x="9317958" y="629996"/>
                  </a:lnTo>
                  <a:lnTo>
                    <a:pt x="0" y="629996"/>
                  </a:lnTo>
                  <a:lnTo>
                    <a:pt x="0" y="0"/>
                  </a:lnTo>
                </a:path>
              </a:pathLst>
            </a:cu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0800000" scaled="1"/>
              <a:tileRect/>
            </a:gra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latin typeface="Avenir" panose="02000503020000020003" pitchFamily="2" charset="0"/>
                </a:rPr>
                <a:t>Building and </a:t>
              </a:r>
              <a:r>
                <a:rPr lang="en-US" altLang="zh-CN" sz="3600" b="1">
                  <a:latin typeface="Avenir" panose="02000503020000020003" pitchFamily="2" charset="0"/>
                </a:rPr>
                <a:t>Installing HTCC</a:t>
              </a:r>
              <a:endParaRPr lang="zh-CN" altLang="en-US" sz="3600" b="1" dirty="0">
                <a:latin typeface="Avenir" panose="02000503020000020003" pitchFamily="2" charset="0"/>
              </a:endParaRPr>
            </a:p>
          </p:txBody>
        </p:sp>
        <p:sp>
          <p:nvSpPr>
            <p:cNvPr id="93" name="Rectangle 92">
              <a:extLst>
                <a:ext uri="{FF2B5EF4-FFF2-40B4-BE49-F238E27FC236}">
                  <a16:creationId xmlns:a16="http://schemas.microsoft.com/office/drawing/2014/main" id="{991033E5-17E2-1A4A-A0CA-555F1EA0D74C}"/>
                </a:ext>
              </a:extLst>
            </p:cNvPr>
            <p:cNvSpPr/>
            <p:nvPr/>
          </p:nvSpPr>
          <p:spPr>
            <a:xfrm>
              <a:off x="273050" y="5626099"/>
              <a:ext cx="32027549" cy="10243183"/>
            </a:xfrm>
            <a:prstGeom prst="rect">
              <a:avLst/>
            </a:prstGeom>
            <a:gradFill flip="none" rotWithShape="1">
              <a:gsLst>
                <a:gs pos="0">
                  <a:schemeClr val="bg1"/>
                </a:gs>
                <a:gs pos="100000">
                  <a:srgbClr val="E6FCFF"/>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venir" panose="02000503020000020003" pitchFamily="2" charset="0"/>
              </a:endParaRPr>
            </a:p>
          </p:txBody>
        </p:sp>
      </p:grpSp>
      <p:grpSp>
        <p:nvGrpSpPr>
          <p:cNvPr id="94" name="Group 93">
            <a:extLst>
              <a:ext uri="{FF2B5EF4-FFF2-40B4-BE49-F238E27FC236}">
                <a16:creationId xmlns:a16="http://schemas.microsoft.com/office/drawing/2014/main" id="{C13BEE0F-4138-9B4D-BD95-081D1AC29644}"/>
              </a:ext>
            </a:extLst>
          </p:cNvPr>
          <p:cNvGrpSpPr/>
          <p:nvPr/>
        </p:nvGrpSpPr>
        <p:grpSpPr>
          <a:xfrm>
            <a:off x="25114250" y="20485100"/>
            <a:ext cx="4972386" cy="10989151"/>
            <a:chOff x="273050" y="4880131"/>
            <a:chExt cx="9317958" cy="10989151"/>
          </a:xfrm>
        </p:grpSpPr>
        <p:sp>
          <p:nvSpPr>
            <p:cNvPr id="95" name="Freeform 3">
              <a:extLst>
                <a:ext uri="{FF2B5EF4-FFF2-40B4-BE49-F238E27FC236}">
                  <a16:creationId xmlns:a16="http://schemas.microsoft.com/office/drawing/2014/main" id="{3948DED3-E622-084A-B836-EB5755AC8277}"/>
                </a:ext>
              </a:extLst>
            </p:cNvPr>
            <p:cNvSpPr/>
            <p:nvPr/>
          </p:nvSpPr>
          <p:spPr>
            <a:xfrm>
              <a:off x="273050" y="4880131"/>
              <a:ext cx="9317958" cy="629996"/>
            </a:xfrm>
            <a:custGeom>
              <a:avLst/>
              <a:gdLst>
                <a:gd name="connsiteX0" fmla="*/ 0 w 9317958"/>
                <a:gd name="connsiteY0" fmla="*/ 0 h 629996"/>
                <a:gd name="connsiteX1" fmla="*/ 9317958 w 9317958"/>
                <a:gd name="connsiteY1" fmla="*/ 0 h 629996"/>
                <a:gd name="connsiteX2" fmla="*/ 9317958 w 9317958"/>
                <a:gd name="connsiteY2" fmla="*/ 629996 h 629996"/>
                <a:gd name="connsiteX3" fmla="*/ 0 w 9317958"/>
                <a:gd name="connsiteY3" fmla="*/ 629996 h 629996"/>
                <a:gd name="connsiteX4" fmla="*/ 0 w 9317958"/>
                <a:gd name="connsiteY4" fmla="*/ 0 h 62999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317958" h="629996">
                  <a:moveTo>
                    <a:pt x="0" y="0"/>
                  </a:moveTo>
                  <a:lnTo>
                    <a:pt x="9317958" y="0"/>
                  </a:lnTo>
                  <a:lnTo>
                    <a:pt x="9317958" y="629996"/>
                  </a:lnTo>
                  <a:lnTo>
                    <a:pt x="0" y="629996"/>
                  </a:lnTo>
                  <a:lnTo>
                    <a:pt x="0" y="0"/>
                  </a:lnTo>
                </a:path>
              </a:pathLst>
            </a:cu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0800000" scaled="1"/>
              <a:tileRect/>
            </a:gra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latin typeface="Avenir" panose="02000503020000020003" pitchFamily="2" charset="0"/>
                </a:rPr>
                <a:t>Did you know?</a:t>
              </a:r>
              <a:endParaRPr lang="zh-CN" altLang="en-US" sz="3600" b="1" dirty="0">
                <a:latin typeface="Avenir" panose="02000503020000020003" pitchFamily="2" charset="0"/>
              </a:endParaRPr>
            </a:p>
          </p:txBody>
        </p:sp>
        <p:sp>
          <p:nvSpPr>
            <p:cNvPr id="96" name="Rectangle 95">
              <a:extLst>
                <a:ext uri="{FF2B5EF4-FFF2-40B4-BE49-F238E27FC236}">
                  <a16:creationId xmlns:a16="http://schemas.microsoft.com/office/drawing/2014/main" id="{3C7D140C-3D54-DE4C-A2B6-12D2FC1A8E2F}"/>
                </a:ext>
              </a:extLst>
            </p:cNvPr>
            <p:cNvSpPr/>
            <p:nvPr/>
          </p:nvSpPr>
          <p:spPr>
            <a:xfrm>
              <a:off x="273050" y="5626099"/>
              <a:ext cx="9317958" cy="10243183"/>
            </a:xfrm>
            <a:prstGeom prst="rect">
              <a:avLst/>
            </a:prstGeom>
            <a:gradFill flip="none" rotWithShape="1">
              <a:gsLst>
                <a:gs pos="0">
                  <a:schemeClr val="bg1"/>
                </a:gs>
                <a:gs pos="100000">
                  <a:srgbClr val="E6FCFF"/>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venir" panose="02000503020000020003" pitchFamily="2" charset="0"/>
              </a:endParaRPr>
            </a:p>
          </p:txBody>
        </p:sp>
      </p:grpSp>
      <p:pic>
        <p:nvPicPr>
          <p:cNvPr id="63" name="Picture 6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9259" y="21341065"/>
            <a:ext cx="6030176" cy="9288613"/>
          </a:xfrm>
          <a:prstGeom prst="rect">
            <a:avLst/>
          </a:prstGeom>
        </p:spPr>
      </p:pic>
      <p:pic>
        <p:nvPicPr>
          <p:cNvPr id="99" name="Picture 98">
            <a:extLst>
              <a:ext uri="{FF2B5EF4-FFF2-40B4-BE49-F238E27FC236}">
                <a16:creationId xmlns:a16="http://schemas.microsoft.com/office/drawing/2014/main" id="{87ABA418-C3DA-C842-B1ED-143A71E03730}"/>
              </a:ext>
            </a:extLst>
          </p:cNvPr>
          <p:cNvPicPr>
            <a:picLocks noChangeAspect="1"/>
          </p:cNvPicPr>
          <p:nvPr/>
        </p:nvPicPr>
        <p:blipFill rotWithShape="1">
          <a:blip r:embed="rId6">
            <a:extLst>
              <a:ext uri="{28A0092B-C50C-407E-A947-70E740481C1C}">
                <a14:useLocalDpi xmlns:a14="http://schemas.microsoft.com/office/drawing/2010/main" val="0"/>
              </a:ext>
            </a:extLst>
          </a:blip>
          <a:srcRect l="3631" r="5165"/>
          <a:stretch/>
        </p:blipFill>
        <p:spPr>
          <a:xfrm>
            <a:off x="309612" y="8912166"/>
            <a:ext cx="6854095" cy="5944058"/>
          </a:xfrm>
          <a:prstGeom prst="rect">
            <a:avLst/>
          </a:prstGeom>
        </p:spPr>
      </p:pic>
      <p:pic>
        <p:nvPicPr>
          <p:cNvPr id="102" name="Picture 101">
            <a:extLst>
              <a:ext uri="{FF2B5EF4-FFF2-40B4-BE49-F238E27FC236}">
                <a16:creationId xmlns:a16="http://schemas.microsoft.com/office/drawing/2014/main" id="{E6634E31-CC98-3749-A6CB-E16487238397}"/>
              </a:ext>
            </a:extLst>
          </p:cNvPr>
          <p:cNvPicPr>
            <a:picLocks noChangeAspect="1"/>
          </p:cNvPicPr>
          <p:nvPr/>
        </p:nvPicPr>
        <p:blipFill rotWithShape="1">
          <a:blip r:embed="rId7">
            <a:extLst>
              <a:ext uri="{28A0092B-C50C-407E-A947-70E740481C1C}">
                <a14:useLocalDpi xmlns:a14="http://schemas.microsoft.com/office/drawing/2010/main" val="0"/>
              </a:ext>
            </a:extLst>
          </a:blip>
          <a:srcRect t="18104"/>
          <a:stretch/>
        </p:blipFill>
        <p:spPr>
          <a:xfrm>
            <a:off x="18796000" y="21316877"/>
            <a:ext cx="5944150" cy="3300214"/>
          </a:xfrm>
          <a:prstGeom prst="rect">
            <a:avLst/>
          </a:prstGeom>
        </p:spPr>
      </p:pic>
      <p:pic>
        <p:nvPicPr>
          <p:cNvPr id="106" name="Picture 105">
            <a:extLst>
              <a:ext uri="{FF2B5EF4-FFF2-40B4-BE49-F238E27FC236}">
                <a16:creationId xmlns:a16="http://schemas.microsoft.com/office/drawing/2014/main" id="{AA42DDD0-664D-FE4F-8B08-F6DBF96AB2A8}"/>
              </a:ext>
            </a:extLst>
          </p:cNvPr>
          <p:cNvPicPr>
            <a:picLocks noChangeAspect="1"/>
          </p:cNvPicPr>
          <p:nvPr/>
        </p:nvPicPr>
        <p:blipFill rotWithShape="1">
          <a:blip r:embed="rId8">
            <a:extLst>
              <a:ext uri="{28A0092B-C50C-407E-A947-70E740481C1C}">
                <a14:useLocalDpi xmlns:a14="http://schemas.microsoft.com/office/drawing/2010/main" val="0"/>
              </a:ext>
            </a:extLst>
          </a:blip>
          <a:srcRect t="2543" b="2164"/>
          <a:stretch/>
        </p:blipFill>
        <p:spPr>
          <a:xfrm>
            <a:off x="18786334" y="25368891"/>
            <a:ext cx="5939943" cy="4453799"/>
          </a:xfrm>
          <a:prstGeom prst="rect">
            <a:avLst/>
          </a:prstGeom>
        </p:spPr>
      </p:pic>
      <p:sp>
        <p:nvSpPr>
          <p:cNvPr id="115" name="TextBox 114">
            <a:extLst>
              <a:ext uri="{FF2B5EF4-FFF2-40B4-BE49-F238E27FC236}">
                <a16:creationId xmlns:a16="http://schemas.microsoft.com/office/drawing/2014/main" id="{F52275B9-DDD0-D143-A431-59B197F39F9A}"/>
              </a:ext>
            </a:extLst>
          </p:cNvPr>
          <p:cNvSpPr txBox="1"/>
          <p:nvPr/>
        </p:nvSpPr>
        <p:spPr>
          <a:xfrm>
            <a:off x="425450" y="5168900"/>
            <a:ext cx="13183870" cy="3785652"/>
          </a:xfrm>
          <a:prstGeom prst="rect">
            <a:avLst/>
          </a:prstGeom>
          <a:noFill/>
        </p:spPr>
        <p:txBody>
          <a:bodyPr wrap="square" rtlCol="0">
            <a:spAutoFit/>
          </a:bodyPr>
          <a:lstStyle/>
          <a:p>
            <a:r>
              <a:rPr lang="en-US" sz="2400" dirty="0">
                <a:latin typeface="Avenir" panose="02000503020000020003" pitchFamily="2" charset="0"/>
              </a:rPr>
              <a:t>The High Threshold  Cherenkov Counter is used to:</a:t>
            </a:r>
          </a:p>
          <a:p>
            <a:endParaRPr lang="en-US" sz="2400" dirty="0">
              <a:latin typeface="Avenir" panose="02000503020000020003" pitchFamily="2" charset="0"/>
            </a:endParaRPr>
          </a:p>
          <a:p>
            <a:pPr marL="457200" indent="-457200">
              <a:buFont typeface="+mj-lt"/>
              <a:buAutoNum type="arabicPeriod"/>
            </a:pPr>
            <a:r>
              <a:rPr lang="en-US" sz="2400" b="1" dirty="0">
                <a:latin typeface="Avenir" panose="02000503020000020003" pitchFamily="2" charset="0"/>
              </a:rPr>
              <a:t>Identify electrons</a:t>
            </a:r>
          </a:p>
          <a:p>
            <a:pPr marL="457200" lvl="0" indent="-457200" algn="just">
              <a:buFont typeface="+mj-lt"/>
              <a:buAutoNum type="arabicPeriod"/>
            </a:pPr>
            <a:r>
              <a:rPr lang="en-US" sz="2400" b="1" dirty="0">
                <a:solidFill>
                  <a:prstClr val="black"/>
                </a:solidFill>
                <a:latin typeface="Avenir" panose="02000503020000020003" pitchFamily="2" charset="0"/>
              </a:rPr>
              <a:t>Perform ultra-fast discrimination between electrons and </a:t>
            </a:r>
            <a:r>
              <a:rPr lang="en-US" sz="2400" b="1" dirty="0" err="1">
                <a:solidFill>
                  <a:prstClr val="black"/>
                </a:solidFill>
                <a:latin typeface="Avenir" panose="02000503020000020003" pitchFamily="2" charset="0"/>
              </a:rPr>
              <a:t>pions</a:t>
            </a:r>
            <a:r>
              <a:rPr lang="en-US" sz="2400" b="1" dirty="0">
                <a:solidFill>
                  <a:prstClr val="black"/>
                </a:solidFill>
                <a:latin typeface="Avenir" panose="02000503020000020003" pitchFamily="2" charset="0"/>
              </a:rPr>
              <a:t> /protons</a:t>
            </a:r>
          </a:p>
          <a:p>
            <a:endParaRPr lang="en-US" sz="2400" dirty="0">
              <a:latin typeface="Avenir" panose="02000503020000020003" pitchFamily="2" charset="0"/>
            </a:endParaRPr>
          </a:p>
          <a:p>
            <a:r>
              <a:rPr lang="en-US" sz="2400" dirty="0">
                <a:latin typeface="Avenir" panose="02000503020000020003" pitchFamily="2" charset="0"/>
              </a:rPr>
              <a:t>When electrons pass through the HTCC gas (CO</a:t>
            </a:r>
            <a:r>
              <a:rPr lang="en-US" sz="2400" baseline="-25000" dirty="0">
                <a:latin typeface="Avenir" panose="02000503020000020003" pitchFamily="2" charset="0"/>
              </a:rPr>
              <a:t>2</a:t>
            </a:r>
            <a:r>
              <a:rPr lang="en-US" sz="2400" dirty="0">
                <a:latin typeface="Avenir" panose="02000503020000020003" pitchFamily="2" charset="0"/>
              </a:rPr>
              <a:t>) they are going faster than light does in CO</a:t>
            </a:r>
            <a:r>
              <a:rPr lang="en-US" sz="2400" baseline="-25000" dirty="0">
                <a:latin typeface="Avenir" panose="02000503020000020003" pitchFamily="2" charset="0"/>
              </a:rPr>
              <a:t>2</a:t>
            </a:r>
            <a:r>
              <a:rPr lang="en-US" sz="2400" dirty="0">
                <a:latin typeface="Avenir" panose="02000503020000020003" pitchFamily="2" charset="0"/>
              </a:rPr>
              <a:t>. Consequently, they emit light. This effect (called Cherenkov’s) is similar to the sonic boom of planes when they accelerate to a speed faster than the speed of sound.</a:t>
            </a:r>
          </a:p>
          <a:p>
            <a:endParaRPr lang="en-US" sz="2400" dirty="0">
              <a:latin typeface="Avenir" panose="02000503020000020003" pitchFamily="2" charset="0"/>
            </a:endParaRPr>
          </a:p>
          <a:p>
            <a:r>
              <a:rPr lang="en-US" sz="2400" dirty="0">
                <a:latin typeface="Avenir" panose="02000503020000020003" pitchFamily="2" charset="0"/>
              </a:rPr>
              <a:t>We use this effect to distinguish electrons from other particles like </a:t>
            </a:r>
            <a:r>
              <a:rPr lang="en-US" sz="2400" dirty="0" err="1">
                <a:latin typeface="Avenir" panose="02000503020000020003" pitchFamily="2" charset="0"/>
              </a:rPr>
              <a:t>pions</a:t>
            </a:r>
            <a:r>
              <a:rPr lang="en-US" sz="2400" dirty="0">
                <a:latin typeface="Avenir" panose="02000503020000020003" pitchFamily="2" charset="0"/>
              </a:rPr>
              <a:t> and protons.</a:t>
            </a:r>
          </a:p>
        </p:txBody>
      </p:sp>
      <p:sp>
        <p:nvSpPr>
          <p:cNvPr id="116" name="TextBox 115">
            <a:extLst>
              <a:ext uri="{FF2B5EF4-FFF2-40B4-BE49-F238E27FC236}">
                <a16:creationId xmlns:a16="http://schemas.microsoft.com/office/drawing/2014/main" id="{323CD00F-ADBC-2B43-9718-303BDECFA26D}"/>
              </a:ext>
            </a:extLst>
          </p:cNvPr>
          <p:cNvSpPr txBox="1"/>
          <p:nvPr/>
        </p:nvSpPr>
        <p:spPr>
          <a:xfrm>
            <a:off x="25342850" y="21475700"/>
            <a:ext cx="4323957" cy="9941183"/>
          </a:xfrm>
          <a:prstGeom prst="rect">
            <a:avLst/>
          </a:prstGeom>
          <a:noFill/>
        </p:spPr>
        <p:txBody>
          <a:bodyPr wrap="square" rtlCol="0">
            <a:spAutoFit/>
          </a:bodyPr>
          <a:lstStyle/>
          <a:p>
            <a:pPr marL="342900" indent="-342900">
              <a:buFont typeface="Arial" panose="020B0604020202020204" pitchFamily="34" charset="0"/>
              <a:buChar char="•"/>
            </a:pPr>
            <a:r>
              <a:rPr lang="en-US" sz="2000" dirty="0">
                <a:latin typeface="Avenir" panose="02000503020000020003" pitchFamily="2" charset="0"/>
              </a:rPr>
              <a:t>The photo-sensors used in HTCC are so sensitive that they are capable of measuring a single photon. As a reference, in normal light conditions our eyes receive about 200 million photons every second.</a:t>
            </a:r>
          </a:p>
          <a:p>
            <a:pPr marL="342900" indent="-342900">
              <a:buFont typeface="Arial" panose="020B0604020202020204" pitchFamily="34" charset="0"/>
              <a:buChar char="•"/>
            </a:pPr>
            <a:endParaRPr lang="en-US" sz="2000" dirty="0">
              <a:latin typeface="Avenir" panose="02000503020000020003" pitchFamily="2" charset="0"/>
            </a:endParaRPr>
          </a:p>
          <a:p>
            <a:pPr marL="342900" indent="-342900">
              <a:buFont typeface="Arial" panose="020B0604020202020204" pitchFamily="34" charset="0"/>
              <a:buChar char="•"/>
            </a:pPr>
            <a:endParaRPr lang="en-US" sz="2000" dirty="0">
              <a:latin typeface="Avenir" panose="02000503020000020003" pitchFamily="2" charset="0"/>
            </a:endParaRPr>
          </a:p>
          <a:p>
            <a:pPr marL="342900" indent="-342900">
              <a:buFont typeface="Arial" panose="020B0604020202020204" pitchFamily="34" charset="0"/>
              <a:buChar char="•"/>
            </a:pPr>
            <a:r>
              <a:rPr lang="en-US" sz="2000" b="1" dirty="0">
                <a:latin typeface="Avenir" panose="02000503020000020003" pitchFamily="2" charset="0"/>
              </a:rPr>
              <a:t>Best in class</a:t>
            </a:r>
            <a:r>
              <a:rPr lang="en-US" sz="2000" dirty="0">
                <a:latin typeface="Avenir" panose="02000503020000020003" pitchFamily="2" charset="0"/>
              </a:rPr>
              <a:t>: the mirrors have to made of as little material as possible so particles do not lose energy when crossing them. The HTCC mirrors are a special ellipsoidal design by </a:t>
            </a:r>
            <a:r>
              <a:rPr lang="en-US" sz="2000" dirty="0" err="1">
                <a:latin typeface="Avenir" panose="02000503020000020003" pitchFamily="2" charset="0"/>
              </a:rPr>
              <a:t>Youri</a:t>
            </a:r>
            <a:r>
              <a:rPr lang="en-US" sz="2000" dirty="0">
                <a:latin typeface="Avenir" panose="02000503020000020003" pitchFamily="2" charset="0"/>
              </a:rPr>
              <a:t> </a:t>
            </a:r>
            <a:r>
              <a:rPr lang="en-US" sz="2000" dirty="0" err="1">
                <a:latin typeface="Avenir" panose="02000503020000020003" pitchFamily="2" charset="0"/>
              </a:rPr>
              <a:t>Sharabian</a:t>
            </a:r>
            <a:r>
              <a:rPr lang="en-US" sz="2000" dirty="0">
                <a:latin typeface="Avenir" panose="02000503020000020003" pitchFamily="2" charset="0"/>
              </a:rPr>
              <a:t>. The whole mirror, some 50 square feet in area, weighs a world record of only 13 lbs.</a:t>
            </a:r>
          </a:p>
          <a:p>
            <a:endParaRPr lang="en-US" sz="2000" dirty="0">
              <a:latin typeface="Avenir" panose="02000503020000020003" pitchFamily="2" charset="0"/>
            </a:endParaRPr>
          </a:p>
          <a:p>
            <a:endParaRPr lang="en-US" sz="2000" dirty="0">
              <a:latin typeface="Avenir" panose="02000503020000020003" pitchFamily="2" charset="0"/>
            </a:endParaRPr>
          </a:p>
          <a:p>
            <a:pPr marL="342900" indent="-342900">
              <a:buFont typeface="Arial" panose="020B0604020202020204" pitchFamily="34" charset="0"/>
              <a:buChar char="•"/>
            </a:pPr>
            <a:r>
              <a:rPr lang="en-US" sz="2000" dirty="0">
                <a:latin typeface="Avenir" panose="02000503020000020003" pitchFamily="2" charset="0"/>
              </a:rPr>
              <a:t>The ellipsoidal curvature of the HTCC mirrors is shaped with a precision of half a thousandth of an inch.</a:t>
            </a:r>
          </a:p>
          <a:p>
            <a:pPr marL="342900" indent="-342900">
              <a:buFont typeface="Arial" panose="020B0604020202020204" pitchFamily="34" charset="0"/>
              <a:buChar char="•"/>
            </a:pPr>
            <a:endParaRPr lang="en-US" sz="2000" dirty="0">
              <a:latin typeface="Avenir" panose="02000503020000020003" pitchFamily="2" charset="0"/>
            </a:endParaRPr>
          </a:p>
          <a:p>
            <a:pPr marL="342900" indent="-342900">
              <a:buFont typeface="Arial" panose="020B0604020202020204" pitchFamily="34" charset="0"/>
              <a:buChar char="•"/>
            </a:pPr>
            <a:endParaRPr lang="en-US" sz="2000" dirty="0">
              <a:latin typeface="Avenir" panose="02000503020000020003" pitchFamily="2" charset="0"/>
            </a:endParaRPr>
          </a:p>
          <a:p>
            <a:pPr marL="342900" indent="-342900">
              <a:buFont typeface="Arial" panose="020B0604020202020204" pitchFamily="34" charset="0"/>
              <a:buChar char="•"/>
            </a:pPr>
            <a:r>
              <a:rPr lang="en-US" sz="2000" dirty="0">
                <a:latin typeface="Avenir" panose="02000503020000020003" pitchFamily="2" charset="0"/>
              </a:rPr>
              <a:t>Electrons typically produce between 20 and 30 photons. Thanks to high reflectivity mirrors almost 90% of these reach the photo-sensors.</a:t>
            </a:r>
          </a:p>
        </p:txBody>
      </p:sp>
      <p:sp>
        <p:nvSpPr>
          <p:cNvPr id="117" name="TextBox 116">
            <a:extLst>
              <a:ext uri="{FF2B5EF4-FFF2-40B4-BE49-F238E27FC236}">
                <a16:creationId xmlns:a16="http://schemas.microsoft.com/office/drawing/2014/main" id="{419DCABD-DA3F-1847-AFC9-5CA89AADAD05}"/>
              </a:ext>
            </a:extLst>
          </p:cNvPr>
          <p:cNvSpPr txBox="1"/>
          <p:nvPr/>
        </p:nvSpPr>
        <p:spPr>
          <a:xfrm>
            <a:off x="273050" y="14870106"/>
            <a:ext cx="6890657" cy="969496"/>
          </a:xfrm>
          <a:prstGeom prst="rect">
            <a:avLst/>
          </a:prstGeom>
          <a:noFill/>
          <a:ln>
            <a:solidFill>
              <a:schemeClr val="accent1">
                <a:shade val="50000"/>
              </a:schemeClr>
            </a:solidFill>
          </a:ln>
        </p:spPr>
        <p:txBody>
          <a:bodyPr wrap="square" tIns="91440" rtlCol="0">
            <a:spAutoFit/>
          </a:bodyPr>
          <a:lstStyle/>
          <a:p>
            <a:pPr algn="just"/>
            <a:r>
              <a:rPr lang="en-US" dirty="0">
                <a:latin typeface="Avenir" panose="02000503020000020003" pitchFamily="2" charset="0"/>
              </a:rPr>
              <a:t>Our computer simulation of one electron producing Cerenkov light (the white lines are photons) inside the detector. The world class mirrors focus the light onto two photo-sensors.</a:t>
            </a:r>
          </a:p>
        </p:txBody>
      </p:sp>
      <p:sp>
        <p:nvSpPr>
          <p:cNvPr id="118" name="TextBox 117">
            <a:extLst>
              <a:ext uri="{FF2B5EF4-FFF2-40B4-BE49-F238E27FC236}">
                <a16:creationId xmlns:a16="http://schemas.microsoft.com/office/drawing/2014/main" id="{544AB538-1103-3945-9BAB-072E41E74D07}"/>
              </a:ext>
            </a:extLst>
          </p:cNvPr>
          <p:cNvSpPr txBox="1"/>
          <p:nvPr/>
        </p:nvSpPr>
        <p:spPr>
          <a:xfrm>
            <a:off x="7334069" y="14846300"/>
            <a:ext cx="6654981" cy="969496"/>
          </a:xfrm>
          <a:prstGeom prst="rect">
            <a:avLst/>
          </a:prstGeom>
          <a:noFill/>
          <a:ln>
            <a:solidFill>
              <a:schemeClr val="accent1">
                <a:shade val="50000"/>
              </a:schemeClr>
            </a:solidFill>
          </a:ln>
        </p:spPr>
        <p:txBody>
          <a:bodyPr wrap="square" tIns="91440" rtlCol="0">
            <a:spAutoFit/>
          </a:bodyPr>
          <a:lstStyle/>
          <a:p>
            <a:pPr algn="just"/>
            <a:r>
              <a:rPr lang="en-US" dirty="0">
                <a:latin typeface="Avenir" panose="02000503020000020003" pitchFamily="2" charset="0"/>
              </a:rPr>
              <a:t>3D ellipses math: lines coming from a point (target) are being focused on a single point (photo-sensors). Each HTCC sector has 4 elliptical mirrors focusing the light on 4 different sensors.</a:t>
            </a:r>
          </a:p>
        </p:txBody>
      </p:sp>
      <p:sp>
        <p:nvSpPr>
          <p:cNvPr id="119" name="TextBox 118">
            <a:extLst>
              <a:ext uri="{FF2B5EF4-FFF2-40B4-BE49-F238E27FC236}">
                <a16:creationId xmlns:a16="http://schemas.microsoft.com/office/drawing/2014/main" id="{1392D772-51D1-9249-8E0A-45A30B167231}"/>
              </a:ext>
            </a:extLst>
          </p:cNvPr>
          <p:cNvSpPr txBox="1"/>
          <p:nvPr/>
        </p:nvSpPr>
        <p:spPr>
          <a:xfrm>
            <a:off x="284104" y="30629679"/>
            <a:ext cx="6019122" cy="692497"/>
          </a:xfrm>
          <a:prstGeom prst="rect">
            <a:avLst/>
          </a:prstGeom>
          <a:noFill/>
          <a:ln>
            <a:solidFill>
              <a:schemeClr val="accent1">
                <a:shade val="50000"/>
              </a:schemeClr>
            </a:solidFill>
          </a:ln>
        </p:spPr>
        <p:txBody>
          <a:bodyPr wrap="square" tIns="91440" rtlCol="0">
            <a:spAutoFit/>
          </a:bodyPr>
          <a:lstStyle/>
          <a:p>
            <a:pPr algn="ctr"/>
            <a:r>
              <a:rPr lang="en-US" dirty="0">
                <a:latin typeface="Avenir" panose="02000503020000020003" pitchFamily="2" charset="0"/>
              </a:rPr>
              <a:t>Will Phelps taking a selfie while Nick Markov cleans the HTCC entry dish. </a:t>
            </a:r>
          </a:p>
        </p:txBody>
      </p:sp>
      <p:sp>
        <p:nvSpPr>
          <p:cNvPr id="120" name="TextBox 119">
            <a:extLst>
              <a:ext uri="{FF2B5EF4-FFF2-40B4-BE49-F238E27FC236}">
                <a16:creationId xmlns:a16="http://schemas.microsoft.com/office/drawing/2014/main" id="{D98C82C6-6296-C64E-9F78-5B727962DA23}"/>
              </a:ext>
            </a:extLst>
          </p:cNvPr>
          <p:cNvSpPr txBox="1"/>
          <p:nvPr/>
        </p:nvSpPr>
        <p:spPr>
          <a:xfrm>
            <a:off x="6511779" y="30113006"/>
            <a:ext cx="12133717" cy="1246495"/>
          </a:xfrm>
          <a:prstGeom prst="rect">
            <a:avLst/>
          </a:prstGeom>
          <a:noFill/>
          <a:ln>
            <a:solidFill>
              <a:schemeClr val="accent1">
                <a:shade val="50000"/>
              </a:schemeClr>
            </a:solidFill>
          </a:ln>
        </p:spPr>
        <p:txBody>
          <a:bodyPr wrap="square" tIns="91440" rtlCol="0">
            <a:spAutoFit/>
          </a:bodyPr>
          <a:lstStyle/>
          <a:p>
            <a:pPr algn="just"/>
            <a:r>
              <a:rPr lang="en-US" dirty="0" err="1">
                <a:latin typeface="Avenir" panose="02000503020000020003" pitchFamily="2" charset="0"/>
              </a:rPr>
              <a:t>Youri</a:t>
            </a:r>
            <a:r>
              <a:rPr lang="en-US" dirty="0">
                <a:latin typeface="Avenir" panose="02000503020000020003" pitchFamily="2" charset="0"/>
              </a:rPr>
              <a:t> </a:t>
            </a:r>
            <a:r>
              <a:rPr lang="en-US" dirty="0" err="1">
                <a:latin typeface="Avenir" panose="02000503020000020003" pitchFamily="2" charset="0"/>
              </a:rPr>
              <a:t>Sharabian</a:t>
            </a:r>
            <a:r>
              <a:rPr lang="en-US" dirty="0">
                <a:latin typeface="Avenir" panose="02000503020000020003" pitchFamily="2" charset="0"/>
              </a:rPr>
              <a:t>, who designed many state-of-the-art components for two decades at Jefferson Lab, is the brain behind the HTCC. Here he is making sure the mirrors are glued with a precision of half of one thousandth of an inch. The building and assembly of the detector took place in a “clean room”, a special room where there is absolutely, positively no dust. </a:t>
            </a:r>
          </a:p>
        </p:txBody>
      </p:sp>
      <p:sp>
        <p:nvSpPr>
          <p:cNvPr id="121" name="TextBox 120">
            <a:extLst>
              <a:ext uri="{FF2B5EF4-FFF2-40B4-BE49-F238E27FC236}">
                <a16:creationId xmlns:a16="http://schemas.microsoft.com/office/drawing/2014/main" id="{1BB13A18-AEBF-3244-A93C-BD544D4FDAA4}"/>
              </a:ext>
            </a:extLst>
          </p:cNvPr>
          <p:cNvSpPr txBox="1"/>
          <p:nvPr/>
        </p:nvSpPr>
        <p:spPr>
          <a:xfrm>
            <a:off x="18796001" y="24614842"/>
            <a:ext cx="5944150" cy="692497"/>
          </a:xfrm>
          <a:prstGeom prst="rect">
            <a:avLst/>
          </a:prstGeom>
          <a:noFill/>
          <a:ln>
            <a:solidFill>
              <a:schemeClr val="accent1">
                <a:shade val="50000"/>
              </a:schemeClr>
            </a:solidFill>
          </a:ln>
        </p:spPr>
        <p:txBody>
          <a:bodyPr wrap="square" tIns="91440" rtlCol="0">
            <a:spAutoFit/>
          </a:bodyPr>
          <a:lstStyle/>
          <a:p>
            <a:pPr algn="just"/>
            <a:r>
              <a:rPr lang="en-US" dirty="0">
                <a:latin typeface="Avenir" panose="02000503020000020003" pitchFamily="2" charset="0"/>
              </a:rPr>
              <a:t>Nick Markov sprawling on the building fixture to make sure the first mirrors are set correctly.</a:t>
            </a:r>
          </a:p>
        </p:txBody>
      </p:sp>
      <p:pic>
        <p:nvPicPr>
          <p:cNvPr id="100" name="Picture 99">
            <a:extLst>
              <a:ext uri="{FF2B5EF4-FFF2-40B4-BE49-F238E27FC236}">
                <a16:creationId xmlns:a16="http://schemas.microsoft.com/office/drawing/2014/main" id="{C4DB67CF-E882-6145-B8E3-C37BF1F169C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553618" y="21341066"/>
            <a:ext cx="12091878" cy="8771939"/>
          </a:xfrm>
          <a:prstGeom prst="rect">
            <a:avLst/>
          </a:prstGeom>
        </p:spPr>
      </p:pic>
      <p:sp>
        <p:nvSpPr>
          <p:cNvPr id="125" name="TextBox 124">
            <a:extLst>
              <a:ext uri="{FF2B5EF4-FFF2-40B4-BE49-F238E27FC236}">
                <a16:creationId xmlns:a16="http://schemas.microsoft.com/office/drawing/2014/main" id="{851AAD47-B8C6-0A41-9369-E0726451835A}"/>
              </a:ext>
            </a:extLst>
          </p:cNvPr>
          <p:cNvSpPr txBox="1"/>
          <p:nvPr/>
        </p:nvSpPr>
        <p:spPr>
          <a:xfrm>
            <a:off x="18796000" y="29822691"/>
            <a:ext cx="5924595" cy="1523494"/>
          </a:xfrm>
          <a:prstGeom prst="rect">
            <a:avLst/>
          </a:prstGeom>
          <a:noFill/>
          <a:ln>
            <a:solidFill>
              <a:schemeClr val="accent1">
                <a:shade val="50000"/>
              </a:schemeClr>
            </a:solidFill>
          </a:ln>
        </p:spPr>
        <p:txBody>
          <a:bodyPr wrap="square" tIns="91440" rtlCol="0">
            <a:spAutoFit/>
          </a:bodyPr>
          <a:lstStyle/>
          <a:p>
            <a:pPr algn="just"/>
            <a:r>
              <a:rPr lang="en-US" dirty="0">
                <a:latin typeface="Avenir" panose="02000503020000020003" pitchFamily="2" charset="0"/>
              </a:rPr>
              <a:t>Steve “the can-do-all artist” Christo working on HTCC. Steve rocked </a:t>
            </a:r>
            <a:r>
              <a:rPr lang="en-US" dirty="0" err="1">
                <a:latin typeface="Avenir" panose="02000503020000020003" pitchFamily="2" charset="0"/>
              </a:rPr>
              <a:t>JLab</a:t>
            </a:r>
            <a:r>
              <a:rPr lang="en-US" dirty="0">
                <a:latin typeface="Avenir" panose="02000503020000020003" pitchFamily="2" charset="0"/>
              </a:rPr>
              <a:t> with his creativity, intelligence and knowledge of materials for more than two decades.  He retired in 2017 and he’s now making world class cowboy boots with innovative techniques.</a:t>
            </a:r>
          </a:p>
        </p:txBody>
      </p:sp>
      <p:sp>
        <p:nvSpPr>
          <p:cNvPr id="129" name="TextBox 128">
            <a:extLst>
              <a:ext uri="{FF2B5EF4-FFF2-40B4-BE49-F238E27FC236}">
                <a16:creationId xmlns:a16="http://schemas.microsoft.com/office/drawing/2014/main" id="{7C04ECAE-6054-C742-B40A-70317B23DFBA}"/>
              </a:ext>
            </a:extLst>
          </p:cNvPr>
          <p:cNvSpPr txBox="1"/>
          <p:nvPr/>
        </p:nvSpPr>
        <p:spPr>
          <a:xfrm>
            <a:off x="14654447" y="19189700"/>
            <a:ext cx="11121420" cy="969496"/>
          </a:xfrm>
          <a:prstGeom prst="rect">
            <a:avLst/>
          </a:prstGeom>
          <a:noFill/>
          <a:ln>
            <a:solidFill>
              <a:schemeClr val="accent1">
                <a:shade val="50000"/>
              </a:schemeClr>
            </a:solidFill>
          </a:ln>
        </p:spPr>
        <p:txBody>
          <a:bodyPr wrap="square" tIns="91440" rtlCol="0">
            <a:spAutoFit/>
          </a:bodyPr>
          <a:lstStyle/>
          <a:p>
            <a:pPr algn="just"/>
            <a:r>
              <a:rPr lang="en-US" dirty="0">
                <a:latin typeface="Avenir" panose="02000503020000020003" pitchFamily="2" charset="0"/>
              </a:rPr>
              <a:t>Monitoring suite used to check the hardware status of the HTCC. Top left: all channels are healthy (blue color). Right: all photo-sensor are aligned to give the same response to the same amount of light. This calibration ensures we maximize the precision of our measurements.</a:t>
            </a:r>
          </a:p>
        </p:txBody>
      </p:sp>
      <p:sp>
        <p:nvSpPr>
          <p:cNvPr id="131" name="TextBox 130">
            <a:extLst>
              <a:ext uri="{FF2B5EF4-FFF2-40B4-BE49-F238E27FC236}">
                <a16:creationId xmlns:a16="http://schemas.microsoft.com/office/drawing/2014/main" id="{CFFA20DC-03B6-4841-90F1-C08A54A6AD53}"/>
              </a:ext>
            </a:extLst>
          </p:cNvPr>
          <p:cNvSpPr txBox="1"/>
          <p:nvPr/>
        </p:nvSpPr>
        <p:spPr>
          <a:xfrm>
            <a:off x="14654447" y="11112500"/>
            <a:ext cx="15382302" cy="1985159"/>
          </a:xfrm>
          <a:prstGeom prst="rect">
            <a:avLst/>
          </a:prstGeom>
          <a:noFill/>
          <a:ln>
            <a:solidFill>
              <a:schemeClr val="accent1">
                <a:shade val="50000"/>
              </a:schemeClr>
            </a:solidFill>
          </a:ln>
        </p:spPr>
        <p:txBody>
          <a:bodyPr wrap="square" tIns="91440" rtlCol="0">
            <a:spAutoFit/>
          </a:bodyPr>
          <a:lstStyle/>
          <a:p>
            <a:pPr algn="just"/>
            <a:r>
              <a:rPr lang="en-US" sz="2000" dirty="0">
                <a:latin typeface="Avenir" panose="02000503020000020003" pitchFamily="2" charset="0"/>
              </a:rPr>
              <a:t>This is a representation of a single event taken in April 2018.  </a:t>
            </a:r>
            <a:r>
              <a:rPr lang="en-US" sz="2000" b="1" dirty="0">
                <a:latin typeface="Avenir" panose="02000503020000020003" pitchFamily="2" charset="0"/>
              </a:rPr>
              <a:t>We collect about 10000 of these events every second. </a:t>
            </a:r>
          </a:p>
          <a:p>
            <a:pPr algn="just"/>
            <a:endParaRPr lang="en-US" sz="2000" dirty="0">
              <a:latin typeface="Avenir" panose="02000503020000020003" pitchFamily="2" charset="0"/>
            </a:endParaRPr>
          </a:p>
          <a:p>
            <a:pPr algn="just"/>
            <a:r>
              <a:rPr lang="en-US" sz="2000" dirty="0">
                <a:latin typeface="Avenir" panose="02000503020000020003" pitchFamily="2" charset="0"/>
              </a:rPr>
              <a:t>Left: the focusing of the photons on one photo-sensor. Right: This event has one electron (top) and one positive pion (bottom). You can see that HTCC is working as designed: the electron creates a signal (red hit) and the pion does not. We use HTCC this way to distinguish between electrons and </a:t>
            </a:r>
            <a:r>
              <a:rPr lang="en-US" sz="2000" dirty="0" err="1">
                <a:latin typeface="Avenir" panose="02000503020000020003" pitchFamily="2" charset="0"/>
              </a:rPr>
              <a:t>pions</a:t>
            </a:r>
            <a:r>
              <a:rPr lang="en-US" sz="2000" dirty="0">
                <a:latin typeface="Avenir" panose="02000503020000020003" pitchFamily="2" charset="0"/>
              </a:rPr>
              <a:t> in real time: we are able to make these discriminations in one twentieth of a millionth of a second.  </a:t>
            </a:r>
          </a:p>
        </p:txBody>
      </p:sp>
      <p:sp>
        <p:nvSpPr>
          <p:cNvPr id="130" name="TextBox 129">
            <a:extLst>
              <a:ext uri="{FF2B5EF4-FFF2-40B4-BE49-F238E27FC236}">
                <a16:creationId xmlns:a16="http://schemas.microsoft.com/office/drawing/2014/main" id="{65448DE1-F9FD-334E-9E0A-62673358AF34}"/>
              </a:ext>
            </a:extLst>
          </p:cNvPr>
          <p:cNvSpPr txBox="1"/>
          <p:nvPr/>
        </p:nvSpPr>
        <p:spPr>
          <a:xfrm>
            <a:off x="25923334" y="18912701"/>
            <a:ext cx="4113414" cy="1246495"/>
          </a:xfrm>
          <a:prstGeom prst="rect">
            <a:avLst/>
          </a:prstGeom>
          <a:noFill/>
          <a:ln>
            <a:solidFill>
              <a:schemeClr val="accent1">
                <a:shade val="50000"/>
              </a:schemeClr>
            </a:solidFill>
          </a:ln>
        </p:spPr>
        <p:txBody>
          <a:bodyPr wrap="square" tIns="91440" rtlCol="0">
            <a:spAutoFit/>
          </a:bodyPr>
          <a:lstStyle/>
          <a:p>
            <a:pPr algn="just"/>
            <a:r>
              <a:rPr lang="en-US" dirty="0">
                <a:latin typeface="Avenir" panose="02000503020000020003" pitchFamily="2" charset="0"/>
              </a:rPr>
              <a:t>High Voltage monitor of HTCC. The photo-sensors run at about 1500 Volts (as a reference, household voltage is 120 Volts). All channels healthy!</a:t>
            </a:r>
          </a:p>
        </p:txBody>
      </p:sp>
      <p:sp>
        <p:nvSpPr>
          <p:cNvPr id="135" name="TextBox 134">
            <a:extLst>
              <a:ext uri="{FF2B5EF4-FFF2-40B4-BE49-F238E27FC236}">
                <a16:creationId xmlns:a16="http://schemas.microsoft.com/office/drawing/2014/main" id="{8DC726B0-FFC2-3844-A52A-C5D7E1576515}"/>
              </a:ext>
            </a:extLst>
          </p:cNvPr>
          <p:cNvSpPr txBox="1"/>
          <p:nvPr/>
        </p:nvSpPr>
        <p:spPr>
          <a:xfrm>
            <a:off x="523743" y="17567596"/>
            <a:ext cx="4849307" cy="1615827"/>
          </a:xfrm>
          <a:prstGeom prst="rect">
            <a:avLst/>
          </a:prstGeom>
          <a:noFill/>
          <a:ln>
            <a:solidFill>
              <a:schemeClr val="accent1">
                <a:shade val="50000"/>
              </a:schemeClr>
            </a:solidFill>
          </a:ln>
        </p:spPr>
        <p:txBody>
          <a:bodyPr wrap="square" tIns="91440" rtlCol="0">
            <a:spAutoFit/>
          </a:bodyPr>
          <a:lstStyle/>
          <a:p>
            <a:pPr marL="342900" indent="-342900">
              <a:buFont typeface="Arial" panose="020B0604020202020204" pitchFamily="34" charset="0"/>
              <a:buChar char="•"/>
            </a:pPr>
            <a:r>
              <a:rPr lang="en-US" sz="2400" dirty="0">
                <a:latin typeface="Avenir" panose="02000503020000020003" pitchFamily="2" charset="0"/>
              </a:rPr>
              <a:t>Working Gas: CO</a:t>
            </a:r>
            <a:r>
              <a:rPr lang="en-US" sz="2400" baseline="-25000" dirty="0">
                <a:latin typeface="Avenir" panose="02000503020000020003" pitchFamily="2" charset="0"/>
              </a:rPr>
              <a:t>2</a:t>
            </a:r>
            <a:r>
              <a:rPr lang="en-US" sz="2400" dirty="0">
                <a:latin typeface="Avenir" panose="02000503020000020003" pitchFamily="2" charset="0"/>
              </a:rPr>
              <a:t>@1atm, 25</a:t>
            </a:r>
            <a:r>
              <a:rPr lang="en-US" sz="2400" baseline="30000" dirty="0">
                <a:latin typeface="Avenir" panose="02000503020000020003" pitchFamily="2" charset="0"/>
              </a:rPr>
              <a:t>o</a:t>
            </a:r>
            <a:r>
              <a:rPr lang="en-US" sz="2400" dirty="0">
                <a:latin typeface="Avenir" panose="02000503020000020003" pitchFamily="2" charset="0"/>
              </a:rPr>
              <a:t>C</a:t>
            </a:r>
          </a:p>
          <a:p>
            <a:pPr marL="342900" indent="-342900">
              <a:buFont typeface="Arial" panose="020B0604020202020204" pitchFamily="34" charset="0"/>
              <a:buChar char="•"/>
            </a:pPr>
            <a:r>
              <a:rPr lang="en-US" sz="2400" dirty="0">
                <a:latin typeface="Avenir" panose="02000503020000020003" pitchFamily="2" charset="0"/>
              </a:rPr>
              <a:t>Efficiency: 99.9% electron detection</a:t>
            </a:r>
          </a:p>
          <a:p>
            <a:pPr marL="342900" indent="-342900">
              <a:buFont typeface="Arial" panose="020B0604020202020204" pitchFamily="34" charset="0"/>
              <a:buChar char="•"/>
            </a:pPr>
            <a:r>
              <a:rPr lang="en-US" sz="2400" dirty="0">
                <a:latin typeface="Avenir" panose="02000503020000020003" pitchFamily="2" charset="0"/>
              </a:rPr>
              <a:t>Number of channels: 48</a:t>
            </a:r>
          </a:p>
        </p:txBody>
      </p:sp>
      <p:pic>
        <p:nvPicPr>
          <p:cNvPr id="58" name="Picture 2" descr="C:\Users\youris\Desktop\HTCC_2018\Untitled.png">
            <a:extLst>
              <a:ext uri="{FF2B5EF4-FFF2-40B4-BE49-F238E27FC236}">
                <a16:creationId xmlns:a16="http://schemas.microsoft.com/office/drawing/2014/main" id="{0602F241-EBC0-3140-9B4E-48E57C12C549}"/>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5236" t="2567" r="78539" b="44092"/>
          <a:stretch/>
        </p:blipFill>
        <p:spPr bwMode="auto">
          <a:xfrm>
            <a:off x="7334069" y="8972732"/>
            <a:ext cx="6678466" cy="5873567"/>
          </a:xfrm>
          <a:prstGeom prst="rect">
            <a:avLst/>
          </a:prstGeom>
          <a:noFill/>
          <a:ln w="12700">
            <a:solidFill>
              <a:srgbClr val="00279F"/>
            </a:solidFill>
          </a:ln>
          <a:extLst>
            <a:ext uri="{909E8E84-426E-40DD-AFC4-6F175D3DCCD1}">
              <a14:hiddenFill xmlns:a14="http://schemas.microsoft.com/office/drawing/2010/main">
                <a:solidFill>
                  <a:srgbClr val="FFFFFF"/>
                </a:solidFill>
              </a14:hiddenFill>
            </a:ext>
          </a:extLst>
        </p:spPr>
      </p:pic>
      <p:grpSp>
        <p:nvGrpSpPr>
          <p:cNvPr id="59" name="Group 58">
            <a:extLst>
              <a:ext uri="{FF2B5EF4-FFF2-40B4-BE49-F238E27FC236}">
                <a16:creationId xmlns:a16="http://schemas.microsoft.com/office/drawing/2014/main" id="{1CCFCD84-4C72-1141-BC44-49C6D326B132}"/>
              </a:ext>
            </a:extLst>
          </p:cNvPr>
          <p:cNvGrpSpPr/>
          <p:nvPr/>
        </p:nvGrpSpPr>
        <p:grpSpPr>
          <a:xfrm>
            <a:off x="23120066" y="5247229"/>
            <a:ext cx="6866399" cy="5865271"/>
            <a:chOff x="24629174" y="5174296"/>
            <a:chExt cx="5528167" cy="5176204"/>
          </a:xfrm>
        </p:grpSpPr>
        <p:pic>
          <p:nvPicPr>
            <p:cNvPr id="60" name="Picture 59">
              <a:extLst>
                <a:ext uri="{FF2B5EF4-FFF2-40B4-BE49-F238E27FC236}">
                  <a16:creationId xmlns:a16="http://schemas.microsoft.com/office/drawing/2014/main" id="{A507AFF4-E90D-DC49-8F94-A983DEE8F9F1}"/>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4629174" y="5174296"/>
              <a:ext cx="5528167" cy="5176204"/>
            </a:xfrm>
            <a:prstGeom prst="rect">
              <a:avLst/>
            </a:prstGeom>
          </p:spPr>
        </p:pic>
        <p:grpSp>
          <p:nvGrpSpPr>
            <p:cNvPr id="61" name="Group 60">
              <a:extLst>
                <a:ext uri="{FF2B5EF4-FFF2-40B4-BE49-F238E27FC236}">
                  <a16:creationId xmlns:a16="http://schemas.microsoft.com/office/drawing/2014/main" id="{FDB34060-8A18-3E44-AD51-E2EFB3A97617}"/>
                </a:ext>
              </a:extLst>
            </p:cNvPr>
            <p:cNvGrpSpPr/>
            <p:nvPr/>
          </p:nvGrpSpPr>
          <p:grpSpPr>
            <a:xfrm>
              <a:off x="25070215" y="5525495"/>
              <a:ext cx="4463635" cy="2714738"/>
              <a:chOff x="25070215" y="5525495"/>
              <a:chExt cx="4463635" cy="2714738"/>
            </a:xfrm>
          </p:grpSpPr>
          <p:sp>
            <p:nvSpPr>
              <p:cNvPr id="62" name="TextBox 61">
                <a:extLst>
                  <a:ext uri="{FF2B5EF4-FFF2-40B4-BE49-F238E27FC236}">
                    <a16:creationId xmlns:a16="http://schemas.microsoft.com/office/drawing/2014/main" id="{E96FBD03-4170-714C-A4FD-207B0FA52D99}"/>
                  </a:ext>
                </a:extLst>
              </p:cNvPr>
              <p:cNvSpPr txBox="1"/>
              <p:nvPr/>
            </p:nvSpPr>
            <p:spPr>
              <a:xfrm>
                <a:off x="25070215" y="6265807"/>
                <a:ext cx="974650" cy="271619"/>
              </a:xfrm>
              <a:prstGeom prst="rect">
                <a:avLst/>
              </a:prstGeom>
              <a:noFill/>
            </p:spPr>
            <p:txBody>
              <a:bodyPr wrap="none" rtlCol="0">
                <a:spAutoFit/>
              </a:bodyPr>
              <a:lstStyle/>
              <a:p>
                <a:r>
                  <a:rPr lang="en-US" sz="1400" dirty="0">
                    <a:latin typeface="Avenir" panose="02000503020000020003" pitchFamily="2" charset="0"/>
                  </a:rPr>
                  <a:t>DC Region 1</a:t>
                </a:r>
              </a:p>
            </p:txBody>
          </p:sp>
          <p:sp>
            <p:nvSpPr>
              <p:cNvPr id="64" name="TextBox 63">
                <a:extLst>
                  <a:ext uri="{FF2B5EF4-FFF2-40B4-BE49-F238E27FC236}">
                    <a16:creationId xmlns:a16="http://schemas.microsoft.com/office/drawing/2014/main" id="{C872E254-97EA-DA45-895C-224AEEA9546E}"/>
                  </a:ext>
                </a:extLst>
              </p:cNvPr>
              <p:cNvSpPr txBox="1"/>
              <p:nvPr/>
            </p:nvSpPr>
            <p:spPr>
              <a:xfrm>
                <a:off x="25675509" y="5525495"/>
                <a:ext cx="974650" cy="271619"/>
              </a:xfrm>
              <a:prstGeom prst="rect">
                <a:avLst/>
              </a:prstGeom>
              <a:noFill/>
            </p:spPr>
            <p:txBody>
              <a:bodyPr wrap="none" rtlCol="0">
                <a:spAutoFit/>
              </a:bodyPr>
              <a:lstStyle/>
              <a:p>
                <a:r>
                  <a:rPr lang="en-US" sz="1400" dirty="0">
                    <a:latin typeface="Avenir" panose="02000503020000020003" pitchFamily="2" charset="0"/>
                  </a:rPr>
                  <a:t>DC Region 2</a:t>
                </a:r>
              </a:p>
            </p:txBody>
          </p:sp>
          <p:sp>
            <p:nvSpPr>
              <p:cNvPr id="65" name="TextBox 64">
                <a:extLst>
                  <a:ext uri="{FF2B5EF4-FFF2-40B4-BE49-F238E27FC236}">
                    <a16:creationId xmlns:a16="http://schemas.microsoft.com/office/drawing/2014/main" id="{B252E42C-99DA-0740-861E-37931DDC61F8}"/>
                  </a:ext>
                </a:extLst>
              </p:cNvPr>
              <p:cNvSpPr txBox="1"/>
              <p:nvPr/>
            </p:nvSpPr>
            <p:spPr>
              <a:xfrm>
                <a:off x="26886097" y="5827705"/>
                <a:ext cx="974650" cy="271619"/>
              </a:xfrm>
              <a:prstGeom prst="rect">
                <a:avLst/>
              </a:prstGeom>
              <a:noFill/>
            </p:spPr>
            <p:txBody>
              <a:bodyPr wrap="none" rtlCol="0">
                <a:spAutoFit/>
              </a:bodyPr>
              <a:lstStyle/>
              <a:p>
                <a:r>
                  <a:rPr lang="en-US" sz="1400" dirty="0">
                    <a:latin typeface="Avenir" panose="02000503020000020003" pitchFamily="2" charset="0"/>
                  </a:rPr>
                  <a:t>DC Region 3</a:t>
                </a:r>
              </a:p>
            </p:txBody>
          </p:sp>
          <p:sp>
            <p:nvSpPr>
              <p:cNvPr id="66" name="TextBox 65">
                <a:extLst>
                  <a:ext uri="{FF2B5EF4-FFF2-40B4-BE49-F238E27FC236}">
                    <a16:creationId xmlns:a16="http://schemas.microsoft.com/office/drawing/2014/main" id="{47AC14D1-5DEF-8740-B102-234F7FE988EA}"/>
                  </a:ext>
                </a:extLst>
              </p:cNvPr>
              <p:cNvSpPr txBox="1"/>
              <p:nvPr/>
            </p:nvSpPr>
            <p:spPr>
              <a:xfrm>
                <a:off x="27835977" y="7355094"/>
                <a:ext cx="968197" cy="271619"/>
              </a:xfrm>
              <a:prstGeom prst="rect">
                <a:avLst/>
              </a:prstGeom>
              <a:noFill/>
            </p:spPr>
            <p:txBody>
              <a:bodyPr wrap="none" rtlCol="0">
                <a:spAutoFit/>
              </a:bodyPr>
              <a:lstStyle/>
              <a:p>
                <a:r>
                  <a:rPr lang="en-US" sz="1400" dirty="0">
                    <a:latin typeface="Avenir" panose="02000503020000020003" pitchFamily="2" charset="0"/>
                  </a:rPr>
                  <a:t>FTOF Panels</a:t>
                </a:r>
              </a:p>
            </p:txBody>
          </p:sp>
          <p:cxnSp>
            <p:nvCxnSpPr>
              <p:cNvPr id="67" name="Straight Arrow Connector 66">
                <a:extLst>
                  <a:ext uri="{FF2B5EF4-FFF2-40B4-BE49-F238E27FC236}">
                    <a16:creationId xmlns:a16="http://schemas.microsoft.com/office/drawing/2014/main" id="{546D9733-9FE0-2D4D-AC09-06415F250697}"/>
                  </a:ext>
                </a:extLst>
              </p:cNvPr>
              <p:cNvCxnSpPr>
                <a:cxnSpLocks/>
                <a:stCxn id="66" idx="3"/>
              </p:cNvCxnSpPr>
              <p:nvPr/>
            </p:nvCxnSpPr>
            <p:spPr>
              <a:xfrm flipV="1">
                <a:off x="28804174" y="7302502"/>
                <a:ext cx="501076" cy="18840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9C34AE3E-75F5-8A40-B61F-7292EC8F7FA9}"/>
                  </a:ext>
                </a:extLst>
              </p:cNvPr>
              <p:cNvCxnSpPr>
                <a:cxnSpLocks/>
              </p:cNvCxnSpPr>
              <p:nvPr/>
            </p:nvCxnSpPr>
            <p:spPr>
              <a:xfrm flipV="1">
                <a:off x="29038549" y="7355094"/>
                <a:ext cx="495301" cy="17263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58F05214-A5DC-5A44-80FF-7FC7F69B4417}"/>
                  </a:ext>
                </a:extLst>
              </p:cNvPr>
              <p:cNvCxnSpPr>
                <a:cxnSpLocks/>
              </p:cNvCxnSpPr>
              <p:nvPr/>
            </p:nvCxnSpPr>
            <p:spPr>
              <a:xfrm>
                <a:off x="29042833" y="7538485"/>
                <a:ext cx="79744" cy="7017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BE89B241-BF81-894F-B126-ACA20CCCB0E3}"/>
                  </a:ext>
                </a:extLst>
              </p:cNvPr>
              <p:cNvCxnSpPr>
                <a:cxnSpLocks/>
              </p:cNvCxnSpPr>
              <p:nvPr/>
            </p:nvCxnSpPr>
            <p:spPr>
              <a:xfrm>
                <a:off x="29053465" y="7538484"/>
                <a:ext cx="260498" cy="60073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pic>
        <p:nvPicPr>
          <p:cNvPr id="5" name="Picture 4">
            <a:extLst>
              <a:ext uri="{FF2B5EF4-FFF2-40B4-BE49-F238E27FC236}">
                <a16:creationId xmlns:a16="http://schemas.microsoft.com/office/drawing/2014/main" id="{0538C125-778A-F64E-B2F9-3A9FFDEC082A}"/>
              </a:ext>
            </a:extLst>
          </p:cNvPr>
          <p:cNvPicPr>
            <a:picLocks noChangeAspect="1"/>
          </p:cNvPicPr>
          <p:nvPr/>
        </p:nvPicPr>
        <p:blipFill rotWithShape="1">
          <a:blip r:embed="rId12">
            <a:extLst>
              <a:ext uri="{28A0092B-C50C-407E-A947-70E740481C1C}">
                <a14:useLocalDpi xmlns:a14="http://schemas.microsoft.com/office/drawing/2010/main" val="0"/>
              </a:ext>
            </a:extLst>
          </a:blip>
          <a:srcRect l="1103" t="7850" r="588" b="3173"/>
          <a:stretch/>
        </p:blipFill>
        <p:spPr>
          <a:xfrm>
            <a:off x="14654447" y="5194043"/>
            <a:ext cx="8359472" cy="5918457"/>
          </a:xfrm>
          <a:prstGeom prst="rect">
            <a:avLst/>
          </a:prstGeom>
        </p:spPr>
      </p:pic>
      <p:sp>
        <p:nvSpPr>
          <p:cNvPr id="6" name="Rounded Rectangle 5">
            <a:extLst>
              <a:ext uri="{FF2B5EF4-FFF2-40B4-BE49-F238E27FC236}">
                <a16:creationId xmlns:a16="http://schemas.microsoft.com/office/drawing/2014/main" id="{A14D3219-ACD2-304A-BDE1-E0114949B8E6}"/>
              </a:ext>
            </a:extLst>
          </p:cNvPr>
          <p:cNvSpPr/>
          <p:nvPr/>
        </p:nvSpPr>
        <p:spPr>
          <a:xfrm>
            <a:off x="23942051" y="7197691"/>
            <a:ext cx="714999" cy="819723"/>
          </a:xfrm>
          <a:prstGeom prst="roundRect">
            <a:avLst/>
          </a:prstGeom>
          <a:solidFill>
            <a:srgbClr val="4F81BD">
              <a:alpha val="21961"/>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panose="02000503020000020003" pitchFamily="2" charset="0"/>
            </a:endParaRPr>
          </a:p>
        </p:txBody>
      </p:sp>
      <p:cxnSp>
        <p:nvCxnSpPr>
          <p:cNvPr id="8" name="Straight Connector 7">
            <a:extLst>
              <a:ext uri="{FF2B5EF4-FFF2-40B4-BE49-F238E27FC236}">
                <a16:creationId xmlns:a16="http://schemas.microsoft.com/office/drawing/2014/main" id="{6DB0248E-D3DC-604F-ACB1-A62480A1CE21}"/>
              </a:ext>
            </a:extLst>
          </p:cNvPr>
          <p:cNvCxnSpPr/>
          <p:nvPr/>
        </p:nvCxnSpPr>
        <p:spPr>
          <a:xfrm flipH="1" flipV="1">
            <a:off x="23037800" y="5219700"/>
            <a:ext cx="904251" cy="197772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FBF5126E-23C4-4C44-BE9D-969507436C86}"/>
              </a:ext>
            </a:extLst>
          </p:cNvPr>
          <p:cNvCxnSpPr>
            <a:cxnSpLocks/>
          </p:cNvCxnSpPr>
          <p:nvPr/>
        </p:nvCxnSpPr>
        <p:spPr>
          <a:xfrm flipH="1">
            <a:off x="23037800" y="8026400"/>
            <a:ext cx="939801" cy="30988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Freeform 11">
            <a:extLst>
              <a:ext uri="{FF2B5EF4-FFF2-40B4-BE49-F238E27FC236}">
                <a16:creationId xmlns:a16="http://schemas.microsoft.com/office/drawing/2014/main" id="{70C89C96-04AD-7049-A15A-307F641C35D5}"/>
              </a:ext>
            </a:extLst>
          </p:cNvPr>
          <p:cNvSpPr/>
          <p:nvPr/>
        </p:nvSpPr>
        <p:spPr>
          <a:xfrm>
            <a:off x="18796000" y="9131300"/>
            <a:ext cx="4051300" cy="1524000"/>
          </a:xfrm>
          <a:custGeom>
            <a:avLst/>
            <a:gdLst>
              <a:gd name="connsiteX0" fmla="*/ 0 w 4051300"/>
              <a:gd name="connsiteY0" fmla="*/ 1524000 h 1524000"/>
              <a:gd name="connsiteX1" fmla="*/ 4051300 w 4051300"/>
              <a:gd name="connsiteY1" fmla="*/ 0 h 1524000"/>
              <a:gd name="connsiteX2" fmla="*/ 4051300 w 4051300"/>
              <a:gd name="connsiteY2" fmla="*/ 0 h 1524000"/>
            </a:gdLst>
            <a:ahLst/>
            <a:cxnLst>
              <a:cxn ang="0">
                <a:pos x="connsiteX0" y="connsiteY0"/>
              </a:cxn>
              <a:cxn ang="0">
                <a:pos x="connsiteX1" y="connsiteY1"/>
              </a:cxn>
              <a:cxn ang="0">
                <a:pos x="connsiteX2" y="connsiteY2"/>
              </a:cxn>
            </a:cxnLst>
            <a:rect l="l" t="t" r="r" b="b"/>
            <a:pathLst>
              <a:path w="4051300" h="1524000">
                <a:moveTo>
                  <a:pt x="0" y="1524000"/>
                </a:moveTo>
                <a:lnTo>
                  <a:pt x="4051300" y="0"/>
                </a:lnTo>
                <a:lnTo>
                  <a:pt x="4051300" y="0"/>
                </a:lnTo>
              </a:path>
            </a:pathLst>
          </a:custGeom>
          <a:noFill/>
          <a:ln w="57150">
            <a:solidFill>
              <a:srgbClr val="DF91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panose="02000503020000020003" pitchFamily="2" charset="0"/>
            </a:endParaRPr>
          </a:p>
        </p:txBody>
      </p:sp>
      <p:sp>
        <p:nvSpPr>
          <p:cNvPr id="13" name="Trapezoid 12">
            <a:extLst>
              <a:ext uri="{FF2B5EF4-FFF2-40B4-BE49-F238E27FC236}">
                <a16:creationId xmlns:a16="http://schemas.microsoft.com/office/drawing/2014/main" id="{20AF2A0E-FB1F-3A49-86D2-7F695695084E}"/>
              </a:ext>
            </a:extLst>
          </p:cNvPr>
          <p:cNvSpPr/>
          <p:nvPr/>
        </p:nvSpPr>
        <p:spPr>
          <a:xfrm rot="14717137">
            <a:off x="21602298" y="8586365"/>
            <a:ext cx="672203" cy="1673857"/>
          </a:xfrm>
          <a:prstGeom prst="trapezoid">
            <a:avLst>
              <a:gd name="adj" fmla="val 39946"/>
            </a:avLst>
          </a:prstGeom>
          <a:solidFill>
            <a:srgbClr val="CFFFE9">
              <a:alpha val="6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panose="02000503020000020003" pitchFamily="2" charset="0"/>
            </a:endParaRPr>
          </a:p>
        </p:txBody>
      </p:sp>
      <p:sp>
        <p:nvSpPr>
          <p:cNvPr id="82" name="Trapezoid 81">
            <a:extLst>
              <a:ext uri="{FF2B5EF4-FFF2-40B4-BE49-F238E27FC236}">
                <a16:creationId xmlns:a16="http://schemas.microsoft.com/office/drawing/2014/main" id="{A39E3AE4-A12E-AB45-85EB-A6FCD63D1235}"/>
              </a:ext>
            </a:extLst>
          </p:cNvPr>
          <p:cNvSpPr/>
          <p:nvPr/>
        </p:nvSpPr>
        <p:spPr>
          <a:xfrm rot="18950611">
            <a:off x="20907936" y="6053421"/>
            <a:ext cx="693545" cy="3884657"/>
          </a:xfrm>
          <a:prstGeom prst="trapezoid">
            <a:avLst>
              <a:gd name="adj" fmla="val 39946"/>
            </a:avLst>
          </a:prstGeom>
          <a:solidFill>
            <a:srgbClr val="CFFFE9">
              <a:alpha val="6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panose="02000503020000020003" pitchFamily="2" charset="0"/>
            </a:endParaRPr>
          </a:p>
        </p:txBody>
      </p:sp>
      <p:pic>
        <p:nvPicPr>
          <p:cNvPr id="83" name="Picture 82">
            <a:extLst>
              <a:ext uri="{FF2B5EF4-FFF2-40B4-BE49-F238E27FC236}">
                <a16:creationId xmlns:a16="http://schemas.microsoft.com/office/drawing/2014/main" id="{81317600-EF17-D94C-9868-959B02963835}"/>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bwMode="auto">
          <a:xfrm>
            <a:off x="14654447" y="13218707"/>
            <a:ext cx="11118553" cy="5970991"/>
          </a:xfrm>
          <a:prstGeom prst="rect">
            <a:avLst/>
          </a:prstGeom>
          <a:noFill/>
          <a:ln>
            <a:noFill/>
          </a:ln>
        </p:spPr>
      </p:pic>
      <p:pic>
        <p:nvPicPr>
          <p:cNvPr id="85" name="Picture 6" descr="C:\Users\youris\Desktop\HTCC_2018\Screen Shot 2018-03-05 at 11.52.46 AM.png">
            <a:extLst>
              <a:ext uri="{FF2B5EF4-FFF2-40B4-BE49-F238E27FC236}">
                <a16:creationId xmlns:a16="http://schemas.microsoft.com/office/drawing/2014/main" id="{9CF6D732-A4C5-3540-92CB-C342CE1F5A21}"/>
              </a:ext>
            </a:extLst>
          </p:cNvPr>
          <p:cNvPicPr>
            <a:picLocks noChangeArrowheads="1"/>
          </p:cNvPicPr>
          <p:nvPr/>
        </p:nvPicPr>
        <p:blipFill rotWithShape="1">
          <a:blip r:embed="rId14" cstate="print">
            <a:extLst>
              <a:ext uri="{28A0092B-C50C-407E-A947-70E740481C1C}">
                <a14:useLocalDpi xmlns:a14="http://schemas.microsoft.com/office/drawing/2010/main" val="0"/>
              </a:ext>
            </a:extLst>
          </a:blip>
          <a:srcRect l="6122" t="8048" r="5184" b="-4306"/>
          <a:stretch/>
        </p:blipFill>
        <p:spPr bwMode="auto">
          <a:xfrm>
            <a:off x="25870341" y="13185658"/>
            <a:ext cx="4166407" cy="6156441"/>
          </a:xfrm>
          <a:prstGeom prst="rect">
            <a:avLst/>
          </a:prstGeom>
          <a:noFill/>
          <a:extLst>
            <a:ext uri="{909E8E84-426E-40DD-AFC4-6F175D3DCCD1}">
              <a14:hiddenFill xmlns:a14="http://schemas.microsoft.com/office/drawing/2010/main">
                <a:solidFill>
                  <a:srgbClr val="FFFFFF"/>
                </a:solidFill>
              </a14:hiddenFill>
            </a:ext>
          </a:extLst>
        </p:spPr>
      </p:pic>
      <p:pic>
        <p:nvPicPr>
          <p:cNvPr id="86" name="Picture 85">
            <a:extLst>
              <a:ext uri="{FF2B5EF4-FFF2-40B4-BE49-F238E27FC236}">
                <a16:creationId xmlns:a16="http://schemas.microsoft.com/office/drawing/2014/main" id="{2DA1E5F7-1FF6-DD4B-8688-91C7071E4A8B}"/>
              </a:ext>
            </a:extLst>
          </p:cNvPr>
          <p:cNvPicPr>
            <a:picLocks/>
          </p:cNvPicPr>
          <p:nvPr/>
        </p:nvPicPr>
        <p:blipFill rotWithShape="1">
          <a:blip r:embed="rId15" cstate="print">
            <a:extLst>
              <a:ext uri="{28A0092B-C50C-407E-A947-70E740481C1C}">
                <a14:useLocalDpi xmlns:a14="http://schemas.microsoft.com/office/drawing/2010/main"/>
              </a:ext>
            </a:extLst>
          </a:blip>
          <a:srcRect l="19541" r="15596" b="3948"/>
          <a:stretch/>
        </p:blipFill>
        <p:spPr>
          <a:xfrm rot="5400000">
            <a:off x="-1209446" y="33066949"/>
            <a:ext cx="9753598" cy="6992707"/>
          </a:xfrm>
          <a:prstGeom prst="rect">
            <a:avLst/>
          </a:prstGeom>
          <a:ln w="12700">
            <a:solidFill>
              <a:srgbClr val="00279F"/>
            </a:solidFill>
          </a:ln>
        </p:spPr>
      </p:pic>
      <p:pic>
        <p:nvPicPr>
          <p:cNvPr id="17" name="Picture 16">
            <a:extLst>
              <a:ext uri="{FF2B5EF4-FFF2-40B4-BE49-F238E27FC236}">
                <a16:creationId xmlns:a16="http://schemas.microsoft.com/office/drawing/2014/main" id="{7855F811-E932-B14C-93DD-E288399D8702}"/>
              </a:ext>
            </a:extLst>
          </p:cNvPr>
          <p:cNvPicPr>
            <a:picLocks noChangeAspect="1"/>
          </p:cNvPicPr>
          <p:nvPr/>
        </p:nvPicPr>
        <p:blipFill rotWithShape="1">
          <a:blip r:embed="rId16">
            <a:extLst>
              <a:ext uri="{28A0092B-C50C-407E-A947-70E740481C1C}">
                <a14:useLocalDpi xmlns:a14="http://schemas.microsoft.com/office/drawing/2010/main" val="0"/>
              </a:ext>
            </a:extLst>
          </a:blip>
          <a:srcRect t="19005"/>
          <a:stretch/>
        </p:blipFill>
        <p:spPr>
          <a:xfrm>
            <a:off x="7270569" y="31688983"/>
            <a:ext cx="8686696" cy="10305117"/>
          </a:xfrm>
          <a:prstGeom prst="rect">
            <a:avLst/>
          </a:prstGeom>
        </p:spPr>
      </p:pic>
      <p:sp>
        <p:nvSpPr>
          <p:cNvPr id="89" name="TextBox 88">
            <a:extLst>
              <a:ext uri="{FF2B5EF4-FFF2-40B4-BE49-F238E27FC236}">
                <a16:creationId xmlns:a16="http://schemas.microsoft.com/office/drawing/2014/main" id="{AEED96E2-412F-2447-8EF1-F15AACD7557B}"/>
              </a:ext>
            </a:extLst>
          </p:cNvPr>
          <p:cNvSpPr txBox="1"/>
          <p:nvPr/>
        </p:nvSpPr>
        <p:spPr>
          <a:xfrm>
            <a:off x="16046449" y="41968280"/>
            <a:ext cx="7530817" cy="692497"/>
          </a:xfrm>
          <a:prstGeom prst="rect">
            <a:avLst/>
          </a:prstGeom>
          <a:noFill/>
          <a:ln>
            <a:solidFill>
              <a:schemeClr val="accent1">
                <a:shade val="50000"/>
              </a:schemeClr>
            </a:solidFill>
          </a:ln>
        </p:spPr>
        <p:txBody>
          <a:bodyPr wrap="square" tIns="91440" rtlCol="0">
            <a:spAutoFit/>
          </a:bodyPr>
          <a:lstStyle/>
          <a:p>
            <a:pPr algn="ctr"/>
            <a:r>
              <a:rPr lang="en-US" dirty="0">
                <a:latin typeface="Avenir" panose="02000503020000020003" pitchFamily="2" charset="0"/>
              </a:rPr>
              <a:t>HTCC complete. From left to right: Will Phelps, Nick Markov, </a:t>
            </a:r>
            <a:r>
              <a:rPr lang="en-US" dirty="0" err="1">
                <a:latin typeface="Avenir" panose="02000503020000020003" pitchFamily="2" charset="0"/>
              </a:rPr>
              <a:t>Youri</a:t>
            </a:r>
            <a:r>
              <a:rPr lang="en-US" dirty="0">
                <a:latin typeface="Avenir" panose="02000503020000020003" pitchFamily="2" charset="0"/>
              </a:rPr>
              <a:t> </a:t>
            </a:r>
            <a:r>
              <a:rPr lang="en-US" dirty="0" err="1">
                <a:latin typeface="Avenir" panose="02000503020000020003" pitchFamily="2" charset="0"/>
              </a:rPr>
              <a:t>Sharabian</a:t>
            </a:r>
            <a:r>
              <a:rPr lang="en-US" dirty="0">
                <a:latin typeface="Avenir" panose="02000503020000020003" pitchFamily="2" charset="0"/>
              </a:rPr>
              <a:t> and Vladimir Popov. </a:t>
            </a:r>
          </a:p>
        </p:txBody>
      </p:sp>
      <p:pic>
        <p:nvPicPr>
          <p:cNvPr id="19" name="Picture 18">
            <a:extLst>
              <a:ext uri="{FF2B5EF4-FFF2-40B4-BE49-F238E27FC236}">
                <a16:creationId xmlns:a16="http://schemas.microsoft.com/office/drawing/2014/main" id="{9E0BAE81-FD2B-6449-86F6-7C8B3457B564}"/>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5584819" y="17078264"/>
            <a:ext cx="3157776" cy="2963824"/>
          </a:xfrm>
          <a:prstGeom prst="rect">
            <a:avLst/>
          </a:prstGeom>
        </p:spPr>
      </p:pic>
      <p:sp>
        <p:nvSpPr>
          <p:cNvPr id="101" name="TextBox 100">
            <a:extLst>
              <a:ext uri="{FF2B5EF4-FFF2-40B4-BE49-F238E27FC236}">
                <a16:creationId xmlns:a16="http://schemas.microsoft.com/office/drawing/2014/main" id="{6C4E38F1-BF9C-6146-ACFD-876AC772EB8F}"/>
              </a:ext>
            </a:extLst>
          </p:cNvPr>
          <p:cNvSpPr txBox="1"/>
          <p:nvPr/>
        </p:nvSpPr>
        <p:spPr>
          <a:xfrm>
            <a:off x="9101684" y="17408155"/>
            <a:ext cx="4507636" cy="2354491"/>
          </a:xfrm>
          <a:prstGeom prst="rect">
            <a:avLst/>
          </a:prstGeom>
          <a:noFill/>
          <a:ln>
            <a:solidFill>
              <a:schemeClr val="accent1">
                <a:shade val="50000"/>
              </a:schemeClr>
            </a:solidFill>
          </a:ln>
        </p:spPr>
        <p:txBody>
          <a:bodyPr wrap="square" tIns="91440" rtlCol="0">
            <a:spAutoFit/>
          </a:bodyPr>
          <a:lstStyle/>
          <a:p>
            <a:pPr marL="342900" indent="-342900">
              <a:buFont typeface="Arial" panose="020B0604020202020204" pitchFamily="34" charset="0"/>
              <a:buChar char="•"/>
            </a:pPr>
            <a:r>
              <a:rPr lang="en-US" sz="2400" dirty="0">
                <a:latin typeface="Avenir" panose="02000503020000020003" pitchFamily="2" charset="0"/>
              </a:rPr>
              <a:t>Mirrors: combined ellipsoidal, dimensions of 8 feet in diameter</a:t>
            </a:r>
          </a:p>
          <a:p>
            <a:pPr marL="342900" indent="-342900">
              <a:buFont typeface="Arial" panose="020B0604020202020204" pitchFamily="34" charset="0"/>
              <a:buChar char="•"/>
            </a:pPr>
            <a:r>
              <a:rPr lang="en-US" sz="2400" dirty="0">
                <a:latin typeface="Avenir" panose="02000503020000020003" pitchFamily="2" charset="0"/>
              </a:rPr>
              <a:t>Mirror substrate: Acryl (0.01”) + PMI Foam (0.6”) + Acryl (0.01”)</a:t>
            </a:r>
          </a:p>
        </p:txBody>
      </p:sp>
      <p:pic>
        <p:nvPicPr>
          <p:cNvPr id="103" name="Picture 102" descr="pmt1_t10_f5">
            <a:extLst>
              <a:ext uri="{FF2B5EF4-FFF2-40B4-BE49-F238E27FC236}">
                <a16:creationId xmlns:a16="http://schemas.microsoft.com/office/drawing/2014/main" id="{2E086779-C95F-954A-8DCB-F3D86ED3CE3C}"/>
              </a:ext>
            </a:extLst>
          </p:cNvPr>
          <p:cNvPicPr>
            <a:picLocks noChangeAspect="1" noChangeArrowheads="1"/>
          </p:cNvPicPr>
          <p:nvPr/>
        </p:nvPicPr>
        <p:blipFill rotWithShape="1">
          <a:blip r:embed="rId18">
            <a:extLst>
              <a:ext uri="{28A0092B-C50C-407E-A947-70E740481C1C}">
                <a14:useLocalDpi xmlns:a14="http://schemas.microsoft.com/office/drawing/2010/main" val="0"/>
              </a:ext>
            </a:extLst>
          </a:blip>
          <a:srcRect l="4974" t="19182" r="8580" b="6206"/>
          <a:stretch/>
        </p:blipFill>
        <p:spPr bwMode="auto">
          <a:xfrm>
            <a:off x="23890993" y="31700782"/>
            <a:ext cx="6235100" cy="6005518"/>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3">
            <a:extLst>
              <a:ext uri="{FF2B5EF4-FFF2-40B4-BE49-F238E27FC236}">
                <a16:creationId xmlns:a16="http://schemas.microsoft.com/office/drawing/2014/main" id="{0AF9B0C2-B657-1316-E4F7-46CBB7F6A518}"/>
              </a:ext>
            </a:extLst>
          </p:cNvPr>
          <p:cNvGrpSpPr/>
          <p:nvPr/>
        </p:nvGrpSpPr>
        <p:grpSpPr>
          <a:xfrm>
            <a:off x="171000" y="490103"/>
            <a:ext cx="4343401" cy="3578267"/>
            <a:chOff x="196851" y="57676"/>
            <a:chExt cx="4343401" cy="3578267"/>
          </a:xfrm>
        </p:grpSpPr>
        <p:pic>
          <p:nvPicPr>
            <p:cNvPr id="7" name="Picture 3">
              <a:extLst>
                <a:ext uri="{FF2B5EF4-FFF2-40B4-BE49-F238E27FC236}">
                  <a16:creationId xmlns:a16="http://schemas.microsoft.com/office/drawing/2014/main" id="{7D2B9A75-076A-EF4A-7AF0-849780817968}"/>
                </a:ext>
              </a:extLst>
            </p:cNvPr>
            <p:cNvPicPr>
              <a:picLocks noChangeAspect="1" noChangeArrowheads="1"/>
            </p:cNvPicPr>
            <p:nvPr/>
          </p:nvPicPr>
          <p:blipFill rotWithShape="1">
            <a:blip r:embed="rId19"/>
            <a:srcRect l="1342" t="2985" r="1115" b="3989"/>
            <a:stretch/>
          </p:blipFill>
          <p:spPr bwMode="auto">
            <a:xfrm>
              <a:off x="196852" y="2349500"/>
              <a:ext cx="4343400" cy="1286443"/>
            </a:xfrm>
            <a:prstGeom prst="rect">
              <a:avLst/>
            </a:prstGeom>
            <a:noFill/>
          </p:spPr>
        </p:pic>
        <p:pic>
          <p:nvPicPr>
            <p:cNvPr id="9" name="Picture 8">
              <a:extLst>
                <a:ext uri="{FF2B5EF4-FFF2-40B4-BE49-F238E27FC236}">
                  <a16:creationId xmlns:a16="http://schemas.microsoft.com/office/drawing/2014/main" id="{D39539BD-7076-6256-AFB6-964AD47EF2C3}"/>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196851" y="57676"/>
              <a:ext cx="4343400" cy="2322730"/>
            </a:xfrm>
            <a:prstGeom prst="rect">
              <a:avLst/>
            </a:prstGeom>
          </p:spPr>
        </p:pic>
      </p:grpSp>
      <p:pic>
        <p:nvPicPr>
          <p:cNvPr id="10" name="Picture 9" descr="A black and red text&#10;&#10;Description automatically generated">
            <a:extLst>
              <a:ext uri="{FF2B5EF4-FFF2-40B4-BE49-F238E27FC236}">
                <a16:creationId xmlns:a16="http://schemas.microsoft.com/office/drawing/2014/main" id="{5FD3E80C-7E33-65B8-8F44-2619A43BC958}"/>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4997450" y="1050975"/>
            <a:ext cx="3065098" cy="2372979"/>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3315</TotalTime>
  <Words>892</Words>
  <Application>Microsoft Macintosh PowerPoint</Application>
  <PresentationFormat>Custom</PresentationFormat>
  <Paragraphs>54</Paragraphs>
  <Slides>1</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vt:i4>
      </vt:variant>
    </vt:vector>
  </HeadingPairs>
  <TitlesOfParts>
    <vt:vector size="6" baseType="lpstr">
      <vt:lpstr>Arial</vt:lpstr>
      <vt:lpstr>Avenir</vt:lpstr>
      <vt:lpstr>Avenir Roman</vt:lpstr>
      <vt:lpstr>Calibri</vt:lpstr>
      <vt:lpstr>Office Theme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
  <cp:lastModifiedBy>Maurizio Ungaro</cp:lastModifiedBy>
  <cp:revision>202</cp:revision>
  <cp:lastPrinted>2018-04-25T20:58:51Z</cp:lastPrinted>
  <dcterms:created xsi:type="dcterms:W3CDTF">2006-08-16T00:00:00Z</dcterms:created>
  <dcterms:modified xsi:type="dcterms:W3CDTF">2024-05-22T14:10:34Z</dcterms:modified>
</cp:coreProperties>
</file>